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sz="4400" dirty="0"/>
              <a:t>El financiamiento de la Educación de Personas jóvenes y Adultas (EPJA) en América Latina y el Caribe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991046" y="3455357"/>
            <a:ext cx="9755187" cy="1170275"/>
          </a:xfrm>
        </p:spPr>
        <p:txBody>
          <a:bodyPr/>
          <a:lstStyle/>
          <a:p>
            <a:r>
              <a:rPr lang="es-AR" dirty="0" smtClean="0"/>
              <a:t>Dra. </a:t>
            </a:r>
            <a:r>
              <a:rPr lang="es-AR" dirty="0" err="1" smtClean="0"/>
              <a:t>Agostina</a:t>
            </a:r>
            <a:r>
              <a:rPr lang="es-AR" dirty="0" smtClean="0"/>
              <a:t>  </a:t>
            </a:r>
            <a:r>
              <a:rPr lang="es-AR" dirty="0" err="1" smtClean="0"/>
              <a:t>Costantino</a:t>
            </a:r>
            <a:r>
              <a:rPr lang="es-AR" dirty="0" smtClean="0"/>
              <a:t> y Dr. Francisco </a:t>
            </a:r>
            <a:r>
              <a:rPr lang="es-AR" dirty="0" err="1" smtClean="0"/>
              <a:t>Cantamutto</a:t>
            </a:r>
            <a:endParaRPr lang="es-AR" dirty="0" smtClean="0"/>
          </a:p>
          <a:p>
            <a:r>
              <a:rPr lang="es-AR" dirty="0" smtClean="0"/>
              <a:t>(</a:t>
            </a:r>
            <a:r>
              <a:rPr lang="es-AR" dirty="0" err="1" smtClean="0"/>
              <a:t>Depto</a:t>
            </a:r>
            <a:r>
              <a:rPr lang="es-AR" dirty="0" smtClean="0"/>
              <a:t> Economía, IIESS UNS-CONICET, Argentina)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5986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100" dirty="0" smtClean="0"/>
              <a:t>Comentarios finales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AR" cap="none" dirty="0" smtClean="0"/>
              <a:t>La importancia de la EPJA es indiscutible.</a:t>
            </a:r>
          </a:p>
          <a:p>
            <a:r>
              <a:rPr lang="es-AR" cap="none" dirty="0" smtClean="0"/>
              <a:t>Su financiamiento tiene múltiples fuentes, pero los aportes del Estado son centrales.</a:t>
            </a:r>
          </a:p>
          <a:p>
            <a:r>
              <a:rPr lang="es-AR" cap="none" dirty="0" smtClean="0"/>
              <a:t>Necesidad de una </a:t>
            </a:r>
            <a:r>
              <a:rPr lang="es-AR" cap="none" dirty="0"/>
              <a:t>política </a:t>
            </a:r>
            <a:r>
              <a:rPr lang="es-AR" cap="none" dirty="0" smtClean="0"/>
              <a:t>coordinada entre dependencias y niveles.</a:t>
            </a:r>
          </a:p>
          <a:p>
            <a:pPr lvl="1"/>
            <a:r>
              <a:rPr lang="es-AR" cap="none" dirty="0" smtClean="0"/>
              <a:t>Consulta a sociedad civil.</a:t>
            </a:r>
          </a:p>
          <a:p>
            <a:r>
              <a:rPr lang="es-AR" cap="none" dirty="0" smtClean="0"/>
              <a:t>Información dispersa.</a:t>
            </a:r>
          </a:p>
          <a:p>
            <a:pPr lvl="1"/>
            <a:r>
              <a:rPr lang="es-AR" cap="none" dirty="0" smtClean="0"/>
              <a:t>Relevancia de etiquetado. Metodología clara.</a:t>
            </a:r>
            <a:endParaRPr lang="es-AR" cap="none" dirty="0"/>
          </a:p>
        </p:txBody>
      </p:sp>
    </p:spTree>
    <p:extLst>
      <p:ext uri="{BB962C8B-B14F-4D97-AF65-F5344CB8AC3E}">
        <p14:creationId xmlns:p14="http://schemas.microsoft.com/office/powerpoint/2010/main" val="29726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200" dirty="0" smtClean="0"/>
              <a:t>GRACIAS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2128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4400" dirty="0" smtClean="0"/>
              <a:t>EPJA – educación a lo largo de toda la vida</a:t>
            </a:r>
            <a:endParaRPr lang="es-AR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AR" cap="none" dirty="0" smtClean="0"/>
              <a:t>Derecho humano consolidado en convenciones y acuerdos</a:t>
            </a:r>
          </a:p>
          <a:p>
            <a:r>
              <a:rPr lang="es-AR" cap="none" dirty="0" smtClean="0"/>
              <a:t>Mejores oportunidades de empleo y desarrollo personal</a:t>
            </a:r>
          </a:p>
          <a:p>
            <a:r>
              <a:rPr lang="es-AR" cap="none" dirty="0" smtClean="0"/>
              <a:t>Incrementa productividad agregada – desarrollo económico</a:t>
            </a:r>
          </a:p>
          <a:p>
            <a:r>
              <a:rPr lang="es-AR" cap="none" dirty="0" smtClean="0"/>
              <a:t>Valores cívicos - mejora cohesión social / reduce violencia</a:t>
            </a:r>
          </a:p>
          <a:p>
            <a:r>
              <a:rPr lang="es-AR" cap="none" dirty="0" smtClean="0"/>
              <a:t>Mejora oportunidades en términos de género de forma </a:t>
            </a:r>
            <a:r>
              <a:rPr lang="es-AR" cap="none" dirty="0" err="1" smtClean="0"/>
              <a:t>interseccional</a:t>
            </a:r>
            <a:endParaRPr lang="es-AR" cap="none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8410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Compromisos de financiamiento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1" y="1837766"/>
            <a:ext cx="10394706" cy="3536820"/>
          </a:xfrm>
        </p:spPr>
        <p:txBody>
          <a:bodyPr>
            <a:normAutofit fontScale="85000" lnSpcReduction="10000"/>
          </a:bodyPr>
          <a:lstStyle/>
          <a:p>
            <a:r>
              <a:rPr lang="es-AR" cap="none" dirty="0" smtClean="0"/>
              <a:t>Agenda 2030 para el desarrollo sostenible y sus objetivos de desarrollo sostenible (ODS).</a:t>
            </a:r>
          </a:p>
          <a:p>
            <a:r>
              <a:rPr lang="es-AR" cap="none" dirty="0" smtClean="0"/>
              <a:t>Específicamente el ODS4 (que se refiere al derecho humano a la educación), incluye en sus metas 4 y 6 la explícita referencia al desarrollo de capacidades y competencias para personas jóvenes y adultas.</a:t>
            </a:r>
          </a:p>
          <a:p>
            <a:r>
              <a:rPr lang="es-AR" cap="none" dirty="0" smtClean="0"/>
              <a:t>Los estados tienen obligación de dedicar recursos al financiamiento de la educación</a:t>
            </a:r>
            <a:r>
              <a:rPr lang="es-AR" cap="none" dirty="0" smtClean="0"/>
              <a:t>.</a:t>
            </a:r>
          </a:p>
          <a:p>
            <a:r>
              <a:rPr lang="es-AR" dirty="0"/>
              <a:t>CONFINTEA VI (2009)</a:t>
            </a:r>
            <a:endParaRPr lang="es-AR" cap="none" dirty="0" smtClean="0"/>
          </a:p>
          <a:p>
            <a:r>
              <a:rPr lang="es-AR" cap="none" dirty="0" smtClean="0"/>
              <a:t>Declaración de lima (2014), la agenda de educación 2030, declaración de </a:t>
            </a:r>
            <a:r>
              <a:rPr lang="es-AR" cap="none" dirty="0" err="1" smtClean="0"/>
              <a:t>incheon</a:t>
            </a:r>
            <a:r>
              <a:rPr lang="es-AR" cap="none" dirty="0" smtClean="0"/>
              <a:t> (2015) y los marcos de acción para la educación </a:t>
            </a:r>
          </a:p>
          <a:p>
            <a:r>
              <a:rPr lang="es-AR" cap="none" dirty="0" smtClean="0"/>
              <a:t>El marco de acción de </a:t>
            </a:r>
            <a:r>
              <a:rPr lang="es-AR" cap="none" dirty="0" err="1" smtClean="0"/>
              <a:t>marrakech</a:t>
            </a:r>
            <a:r>
              <a:rPr lang="es-AR" cap="none" dirty="0" smtClean="0"/>
              <a:t> (2022) explicita en su punto 29 la relevancia del componente de </a:t>
            </a:r>
            <a:r>
              <a:rPr lang="es-AR" cap="none" dirty="0" err="1" smtClean="0"/>
              <a:t>epja</a:t>
            </a:r>
            <a:r>
              <a:rPr lang="es-AR" cap="none" dirty="0" smtClean="0"/>
              <a:t> en los compromisos de </a:t>
            </a:r>
            <a:r>
              <a:rPr lang="es-AR" cap="none" dirty="0" smtClean="0"/>
              <a:t>financiamiento</a:t>
            </a:r>
          </a:p>
          <a:p>
            <a:endParaRPr lang="es-AR" cap="none" dirty="0"/>
          </a:p>
        </p:txBody>
      </p:sp>
    </p:spTree>
    <p:extLst>
      <p:ext uri="{BB962C8B-B14F-4D97-AF65-F5344CB8AC3E}">
        <p14:creationId xmlns:p14="http://schemas.microsoft.com/office/powerpoint/2010/main" val="25223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cap="none" smtClean="0"/>
              <a:t>Modelos de financiamiento EPJA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8145162" cy="337357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AR" i="1" cap="none" dirty="0" smtClean="0"/>
              <a:t>público</a:t>
            </a:r>
            <a:r>
              <a:rPr lang="es-AR" cap="none" dirty="0" smtClean="0"/>
              <a:t>, es decir, financiado por el Estado; </a:t>
            </a:r>
          </a:p>
          <a:p>
            <a:pPr marL="457200" indent="-457200">
              <a:buFont typeface="+mj-lt"/>
              <a:buAutoNum type="arabicPeriod"/>
            </a:pPr>
            <a:r>
              <a:rPr lang="es-AR" i="1" cap="none" dirty="0" smtClean="0"/>
              <a:t>privado</a:t>
            </a:r>
            <a:r>
              <a:rPr lang="es-AR" cap="none" dirty="0" smtClean="0"/>
              <a:t>, solventado por empresas; </a:t>
            </a:r>
          </a:p>
          <a:p>
            <a:pPr marL="457200" indent="-457200">
              <a:buFont typeface="+mj-lt"/>
              <a:buAutoNum type="arabicPeriod"/>
            </a:pPr>
            <a:r>
              <a:rPr lang="es-AR" i="1" cap="none" dirty="0" smtClean="0"/>
              <a:t>mixto</a:t>
            </a:r>
            <a:r>
              <a:rPr lang="es-AR" cap="none" dirty="0" smtClean="0"/>
              <a:t>, que conjuga a los dos anteriores; </a:t>
            </a:r>
          </a:p>
          <a:p>
            <a:pPr marL="457200" indent="-457200">
              <a:buFont typeface="+mj-lt"/>
              <a:buAutoNum type="arabicPeriod"/>
            </a:pPr>
            <a:r>
              <a:rPr lang="es-AR" cap="none" dirty="0" smtClean="0"/>
              <a:t>el basado en la </a:t>
            </a:r>
            <a:r>
              <a:rPr lang="es-AR" i="1" cap="none" dirty="0" smtClean="0"/>
              <a:t>ayuda para el desarrollo</a:t>
            </a:r>
            <a:r>
              <a:rPr lang="es-AR" cap="none" dirty="0" smtClean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s-AR" i="1" cap="none" dirty="0" smtClean="0"/>
              <a:t>personal</a:t>
            </a:r>
            <a:r>
              <a:rPr lang="es-AR" cap="none" dirty="0" smtClean="0"/>
              <a:t>, que es cuando las propias personas invierten; </a:t>
            </a:r>
          </a:p>
          <a:p>
            <a:pPr marL="457200" indent="-457200">
              <a:buFont typeface="+mj-lt"/>
              <a:buAutoNum type="arabicPeriod"/>
            </a:pPr>
            <a:r>
              <a:rPr lang="es-AR" i="1" cap="none" dirty="0" smtClean="0"/>
              <a:t>voluntario</a:t>
            </a:r>
            <a:r>
              <a:rPr lang="es-AR" cap="none" dirty="0" smtClean="0"/>
              <a:t>, que podríamos renombrar como </a:t>
            </a:r>
            <a:r>
              <a:rPr lang="es-AR" i="1" cap="none" dirty="0" smtClean="0"/>
              <a:t>comunitario</a:t>
            </a:r>
            <a:r>
              <a:rPr lang="es-AR" cap="none" dirty="0" smtClean="0"/>
              <a:t>, basado en aportes de las comunidades u organizaciones de la sociedad civil </a:t>
            </a:r>
            <a:endParaRPr lang="es-AR" cap="none" dirty="0"/>
          </a:p>
        </p:txBody>
      </p:sp>
      <p:sp>
        <p:nvSpPr>
          <p:cNvPr id="4" name="Rectángulo 3"/>
          <p:cNvSpPr/>
          <p:nvPr/>
        </p:nvSpPr>
        <p:spPr>
          <a:xfrm>
            <a:off x="7941276" y="2240116"/>
            <a:ext cx="2940908" cy="14788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 </a:t>
            </a:r>
            <a:r>
              <a:rPr lang="es-A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existe un sistema integrado de información que reúna en una sola base de datos los aportes de estas diferentes fuentes</a:t>
            </a:r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4827373" y="2578443"/>
            <a:ext cx="2183027" cy="3789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¿Compromiso real?</a:t>
            </a:r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5465806" y="3597573"/>
            <a:ext cx="2183027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Foco en infancias</a:t>
            </a:r>
            <a:endParaRPr lang="es-AR" dirty="0"/>
          </a:p>
        </p:txBody>
      </p:sp>
      <p:sp>
        <p:nvSpPr>
          <p:cNvPr id="7" name="CuadroTexto 6"/>
          <p:cNvSpPr txBox="1"/>
          <p:nvPr/>
        </p:nvSpPr>
        <p:spPr>
          <a:xfrm>
            <a:off x="8734899" y="4277194"/>
            <a:ext cx="2183027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¿Refuerzan asimetrías y discriminaciones?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9102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El compromiso de los Estados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49310" y="1837765"/>
            <a:ext cx="10833373" cy="3311189"/>
          </a:xfrm>
        </p:spPr>
        <p:txBody>
          <a:bodyPr/>
          <a:lstStyle/>
          <a:p>
            <a:r>
              <a:rPr lang="es-AR" cap="none" dirty="0" smtClean="0"/>
              <a:t>Múltiples iniciativas </a:t>
            </a:r>
          </a:p>
          <a:p>
            <a:pPr lvl="1"/>
            <a:r>
              <a:rPr lang="es-AR" cap="none" dirty="0" smtClean="0"/>
              <a:t>Diferentes niveles de Estado (nacional, provincial, </a:t>
            </a:r>
            <a:r>
              <a:rPr lang="es-AR" cap="none" dirty="0" err="1" smtClean="0"/>
              <a:t>muncipal</a:t>
            </a:r>
            <a:r>
              <a:rPr lang="es-AR" cap="none" dirty="0" smtClean="0"/>
              <a:t>, regional)</a:t>
            </a:r>
          </a:p>
          <a:p>
            <a:pPr lvl="1"/>
            <a:r>
              <a:rPr lang="es-AR" cap="none" dirty="0" smtClean="0"/>
              <a:t>Distintas dependencias (ministerios, secretarías, direcciones)</a:t>
            </a:r>
          </a:p>
          <a:p>
            <a:pPr lvl="1"/>
            <a:r>
              <a:rPr lang="es-AR" cap="none" dirty="0" smtClean="0"/>
              <a:t>Concepciones: como parte de educación, otras capacitación laboral o desarrollo social</a:t>
            </a:r>
          </a:p>
          <a:p>
            <a:r>
              <a:rPr lang="es-AR" cap="none" dirty="0" smtClean="0"/>
              <a:t>No hay etiquetado claro</a:t>
            </a:r>
          </a:p>
          <a:p>
            <a:r>
              <a:rPr lang="es-AR" cap="none" dirty="0"/>
              <a:t>Marco de Belén , </a:t>
            </a:r>
            <a:r>
              <a:rPr lang="es-AR" cap="none" dirty="0" smtClean="0"/>
              <a:t>puntos </a:t>
            </a:r>
            <a:r>
              <a:rPr lang="es-AR" cap="none" dirty="0"/>
              <a:t>11a y </a:t>
            </a:r>
            <a:r>
              <a:rPr lang="es-AR" cap="none" dirty="0" smtClean="0"/>
              <a:t>11g: generar </a:t>
            </a:r>
            <a:r>
              <a:rPr lang="es-AR" cap="none" dirty="0"/>
              <a:t>indicadores </a:t>
            </a:r>
            <a:r>
              <a:rPr lang="es-AR" cap="none" dirty="0" smtClean="0"/>
              <a:t>que </a:t>
            </a:r>
            <a:r>
              <a:rPr lang="es-AR" cap="none" dirty="0"/>
              <a:t>permitieran evaluar la inversión en </a:t>
            </a:r>
            <a:r>
              <a:rPr lang="es-AR" cap="none" dirty="0" smtClean="0"/>
              <a:t>EPJA</a:t>
            </a:r>
          </a:p>
          <a:p>
            <a:pPr lvl="1"/>
            <a:r>
              <a:rPr lang="es-AR" cap="none" dirty="0" smtClean="0"/>
              <a:t>Compromiso ALC: 3% presupuestos educativos (frente a 6% pedido por OSC)</a:t>
            </a:r>
            <a:endParaRPr lang="es-AR" cap="none" dirty="0"/>
          </a:p>
        </p:txBody>
      </p:sp>
    </p:spTree>
    <p:extLst>
      <p:ext uri="{BB962C8B-B14F-4D97-AF65-F5344CB8AC3E}">
        <p14:creationId xmlns:p14="http://schemas.microsoft.com/office/powerpoint/2010/main" val="39715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Monitoreo y evaluación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CONFINTEA </a:t>
            </a:r>
            <a:r>
              <a:rPr lang="es-AR" cap="none" dirty="0" smtClean="0"/>
              <a:t>VII (2022) enfatizó la relevancia del monitoreo y evaluación</a:t>
            </a:r>
          </a:p>
          <a:p>
            <a:pPr lvl="1"/>
            <a:r>
              <a:rPr lang="es-AR" cap="none" dirty="0" smtClean="0"/>
              <a:t>Consulta previa: Estados ALC reconocen no dar suficiente importancia</a:t>
            </a:r>
          </a:p>
          <a:p>
            <a:pPr lvl="1"/>
            <a:r>
              <a:rPr lang="es-AR" cap="none" dirty="0" smtClean="0"/>
              <a:t>Se comprometen a invertir más en EPJA (algo que habían dicho hacer desde 2009)</a:t>
            </a:r>
          </a:p>
          <a:p>
            <a:pPr lvl="1"/>
            <a:r>
              <a:rPr lang="es-AR" cap="none" dirty="0" smtClean="0"/>
              <a:t>Retaceo de información</a:t>
            </a:r>
          </a:p>
          <a:p>
            <a:pPr lvl="1"/>
            <a:r>
              <a:rPr lang="es-AR" dirty="0" smtClean="0"/>
              <a:t>GRALE III en adelante: </a:t>
            </a:r>
            <a:r>
              <a:rPr lang="es-AR" cap="none" dirty="0" smtClean="0"/>
              <a:t>se incluye consulta aunque responde funcionario (sin metodología)</a:t>
            </a:r>
            <a:endParaRPr lang="es-AR" dirty="0" smtClean="0"/>
          </a:p>
          <a:p>
            <a:pPr lvl="1"/>
            <a:r>
              <a:rPr lang="es-AR" cap="none" dirty="0" smtClean="0"/>
              <a:t>La mayoría de los países simplemente no sabe qué gasta en </a:t>
            </a:r>
            <a:r>
              <a:rPr lang="es-AR" dirty="0" smtClean="0"/>
              <a:t>EPJA</a:t>
            </a:r>
          </a:p>
          <a:p>
            <a:pPr lvl="1"/>
            <a:r>
              <a:rPr lang="es-AR" cap="none" dirty="0" smtClean="0"/>
              <a:t>Gran variabilidad: 0,4% </a:t>
            </a:r>
            <a:r>
              <a:rPr lang="es-AR" cap="none" dirty="0" err="1" smtClean="0"/>
              <a:t>ó</a:t>
            </a:r>
            <a:r>
              <a:rPr lang="es-AR" cap="none" dirty="0" smtClean="0"/>
              <a:t> más de 4%</a:t>
            </a:r>
            <a:br>
              <a:rPr lang="es-AR" cap="none" dirty="0" smtClean="0"/>
            </a:br>
            <a:r>
              <a:rPr lang="es-AR" cap="none" dirty="0" smtClean="0"/>
              <a:t>	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556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GRALE V (2022)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AR" cap="none" dirty="0" smtClean="0"/>
              <a:t>23 países de ALC ofrecieron datos oficiales</a:t>
            </a:r>
          </a:p>
          <a:p>
            <a:pPr lvl="1"/>
            <a:r>
              <a:rPr lang="es-AR" cap="none" dirty="0" smtClean="0"/>
              <a:t>½ dice gastar igual que en 2018, 1/3 aumentó. </a:t>
            </a:r>
          </a:p>
          <a:p>
            <a:pPr marL="457200" lvl="1" indent="0">
              <a:buNone/>
            </a:pPr>
            <a:r>
              <a:rPr lang="es-AR" u="sng" cap="none" dirty="0" smtClean="0"/>
              <a:t>PERO</a:t>
            </a:r>
          </a:p>
          <a:p>
            <a:r>
              <a:rPr lang="es-AR" dirty="0" smtClean="0"/>
              <a:t>Solo 13 </a:t>
            </a:r>
            <a:r>
              <a:rPr lang="es-AR" cap="none" dirty="0"/>
              <a:t>países ALC identifican partida EPJA</a:t>
            </a:r>
          </a:p>
          <a:p>
            <a:pPr lvl="1"/>
            <a:r>
              <a:rPr lang="es-AR" cap="none" dirty="0"/>
              <a:t>85% en Min. </a:t>
            </a:r>
            <a:r>
              <a:rPr lang="es-AR" cap="none" dirty="0" smtClean="0"/>
              <a:t>Educación</a:t>
            </a:r>
          </a:p>
          <a:p>
            <a:pPr marL="457200" lvl="1" indent="0">
              <a:buNone/>
            </a:pPr>
            <a:r>
              <a:rPr lang="es-AR" u="sng" cap="none" dirty="0" smtClean="0"/>
              <a:t>PERO</a:t>
            </a:r>
          </a:p>
          <a:p>
            <a:pPr lvl="1"/>
            <a:r>
              <a:rPr lang="es-AR" cap="none" dirty="0" smtClean="0"/>
              <a:t>Solo 8 ofrecieron dato preciso de financiamiento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707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800" dirty="0"/>
              <a:t>Gasto público en EPJA como % del gasto total en </a:t>
            </a:r>
            <a:r>
              <a:rPr lang="es-AR" sz="2800" dirty="0" smtClean="0"/>
              <a:t>educación (GRALE)</a:t>
            </a:r>
            <a:endParaRPr lang="es-AR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1723052"/>
              </p:ext>
            </p:extLst>
          </p:nvPr>
        </p:nvGraphicFramePr>
        <p:xfrm>
          <a:off x="685801" y="1931945"/>
          <a:ext cx="3522912" cy="354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304"/>
                <a:gridCol w="1174304"/>
                <a:gridCol w="1174304"/>
              </a:tblGrid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3,96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228497"/>
              </p:ext>
            </p:extLst>
          </p:nvPr>
        </p:nvGraphicFramePr>
        <p:xfrm>
          <a:off x="5113639" y="1813737"/>
          <a:ext cx="3522912" cy="37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304"/>
                <a:gridCol w="1174304"/>
                <a:gridCol w="1174304"/>
              </a:tblGrid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0,57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Rep. Dominicana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Saint Kitts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San Vicente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Santa Lucía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Suriname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Venezuela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6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800" dirty="0"/>
              <a:t>Gasto público en EPJA por persona adulta en el sistema educativo formal (en millones de U$S a precios corrientes)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17425336"/>
              </p:ext>
            </p:extLst>
          </p:nvPr>
        </p:nvGraphicFramePr>
        <p:xfrm>
          <a:off x="685801" y="1931945"/>
          <a:ext cx="3522912" cy="354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304"/>
                <a:gridCol w="1174304"/>
                <a:gridCol w="1174304"/>
              </a:tblGrid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1.301,57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1.223,73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10.054,09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626,05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1.099,40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165,23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962,87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220978"/>
              </p:ext>
            </p:extLst>
          </p:nvPr>
        </p:nvGraphicFramePr>
        <p:xfrm>
          <a:off x="5113639" y="1813737"/>
          <a:ext cx="3522912" cy="37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304"/>
                <a:gridCol w="1174304"/>
                <a:gridCol w="1174304"/>
              </a:tblGrid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48,66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13,73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Rep Dominicana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1.402,32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Saint Kitts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San Vicente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Santa Lucía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Suriname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36415">
                <a:tc>
                  <a:txBody>
                    <a:bodyPr/>
                    <a:lstStyle/>
                    <a:p>
                      <a:pPr algn="just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Venezuela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3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123</TotalTime>
  <Words>800</Words>
  <Application>Microsoft Office PowerPoint</Application>
  <PresentationFormat>Panorámica</PresentationFormat>
  <Paragraphs>247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Impact</vt:lpstr>
      <vt:lpstr>Times New Roman</vt:lpstr>
      <vt:lpstr>Evento principal</vt:lpstr>
      <vt:lpstr>El financiamiento de la Educación de Personas jóvenes y Adultas (EPJA) en América Latina y el Caribe</vt:lpstr>
      <vt:lpstr>EPJA – educación a lo largo de toda la vida</vt:lpstr>
      <vt:lpstr>Compromisos de financiamiento</vt:lpstr>
      <vt:lpstr>Modelos de financiamiento EPJA</vt:lpstr>
      <vt:lpstr>El compromiso de los Estados</vt:lpstr>
      <vt:lpstr>Monitoreo y evaluación</vt:lpstr>
      <vt:lpstr>GRALE V (2022)</vt:lpstr>
      <vt:lpstr>Gasto público en EPJA como % del gasto total en educación (GRALE)</vt:lpstr>
      <vt:lpstr>Gasto público en EPJA por persona adulta en el sistema educativo formal (en millones de U$S a precios corrientes)</vt:lpstr>
      <vt:lpstr>Comentarios finales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financiamiento de la Educación de Personas jóvenes y Adultas (EPJA) en América Latina y el Caribe</dc:title>
  <dc:creator>aei</dc:creator>
  <cp:lastModifiedBy>aei</cp:lastModifiedBy>
  <cp:revision>13</cp:revision>
  <dcterms:created xsi:type="dcterms:W3CDTF">2024-06-21T12:31:20Z</dcterms:created>
  <dcterms:modified xsi:type="dcterms:W3CDTF">2024-06-21T15:35:06Z</dcterms:modified>
</cp:coreProperties>
</file>