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415" r:id="rId3"/>
    <p:sldId id="414" r:id="rId4"/>
    <p:sldId id="372" r:id="rId5"/>
    <p:sldId id="377" r:id="rId6"/>
    <p:sldId id="259" r:id="rId7"/>
    <p:sldId id="260" r:id="rId8"/>
    <p:sldId id="376" r:id="rId9"/>
    <p:sldId id="305" r:id="rId10"/>
    <p:sldId id="410" r:id="rId11"/>
    <p:sldId id="386" r:id="rId12"/>
    <p:sldId id="413" r:id="rId13"/>
    <p:sldId id="383" r:id="rId14"/>
    <p:sldId id="382" r:id="rId15"/>
    <p:sldId id="378" r:id="rId16"/>
    <p:sldId id="394" r:id="rId17"/>
    <p:sldId id="393" r:id="rId18"/>
    <p:sldId id="391" r:id="rId19"/>
    <p:sldId id="389" r:id="rId20"/>
    <p:sldId id="399" r:id="rId21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7" autoAdjust="0"/>
  </p:normalViewPr>
  <p:slideViewPr>
    <p:cSldViewPr>
      <p:cViewPr>
        <p:scale>
          <a:sx n="70" d="100"/>
          <a:sy n="70" d="100"/>
        </p:scale>
        <p:origin x="-1752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3F8F2-BA7E-074D-8DB2-A40885A00FF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4F6E909-073B-E14E-A6DF-B1BD74726E27}">
      <dgm:prSet phldrT="[Text]" custT="1"/>
      <dgm:spPr>
        <a:solidFill>
          <a:srgbClr val="3366FF"/>
        </a:solidFill>
      </dgm:spPr>
      <dgm:t>
        <a:bodyPr/>
        <a:lstStyle/>
        <a:p>
          <a:r>
            <a:rPr lang="es-DO" sz="1600" b="1" dirty="0" smtClean="0"/>
            <a:t>1. Mantener un flujo de información sobre el presupuesto de educación que sirva de base para impulsar acciones dirigidas a  mejorar la calidad del gasto, la igualdad, la inclusión, la calidad y el aprendizaje en la educación dominicana</a:t>
          </a:r>
          <a:r>
            <a:rPr lang="es-DO" sz="1200" dirty="0" smtClean="0"/>
            <a:t>.   </a:t>
          </a:r>
          <a:endParaRPr lang="es-ES_tradnl" sz="1200" dirty="0"/>
        </a:p>
      </dgm:t>
    </dgm:pt>
    <dgm:pt modelId="{8F21911C-8955-5D4D-9BBF-2240A6256C00}" type="parTrans" cxnId="{A31CFCBB-27F5-E141-B19F-A0ABB7463397}">
      <dgm:prSet/>
      <dgm:spPr/>
      <dgm:t>
        <a:bodyPr/>
        <a:lstStyle/>
        <a:p>
          <a:endParaRPr lang="es-ES_tradnl"/>
        </a:p>
      </dgm:t>
    </dgm:pt>
    <dgm:pt modelId="{BA7D437E-DFCA-8E4B-AA7E-C230C9ECF6AC}" type="sibTrans" cxnId="{A31CFCBB-27F5-E141-B19F-A0ABB7463397}">
      <dgm:prSet/>
      <dgm:spPr/>
      <dgm:t>
        <a:bodyPr/>
        <a:lstStyle/>
        <a:p>
          <a:endParaRPr lang="es-ES_tradnl"/>
        </a:p>
      </dgm:t>
    </dgm:pt>
    <dgm:pt modelId="{8B3F4989-16F2-6440-8B18-311150C81385}">
      <dgm:prSet phldrT="[Text]" phldr="1"/>
      <dgm:spPr/>
      <dgm:t>
        <a:bodyPr/>
        <a:lstStyle/>
        <a:p>
          <a:endParaRPr lang="es-ES_tradnl" dirty="0"/>
        </a:p>
      </dgm:t>
    </dgm:pt>
    <dgm:pt modelId="{A3A075C2-14C4-6043-B98D-A0F061787917}" type="parTrans" cxnId="{519D0C8E-F9DC-D14F-9D48-868FCD150097}">
      <dgm:prSet/>
      <dgm:spPr/>
      <dgm:t>
        <a:bodyPr/>
        <a:lstStyle/>
        <a:p>
          <a:endParaRPr lang="es-ES_tradnl"/>
        </a:p>
      </dgm:t>
    </dgm:pt>
    <dgm:pt modelId="{6F479192-B09F-3A41-AC9D-F9222AFBCAC9}" type="sibTrans" cxnId="{519D0C8E-F9DC-D14F-9D48-868FCD150097}">
      <dgm:prSet/>
      <dgm:spPr/>
      <dgm:t>
        <a:bodyPr/>
        <a:lstStyle/>
        <a:p>
          <a:endParaRPr lang="es-ES_tradnl"/>
        </a:p>
      </dgm:t>
    </dgm:pt>
    <dgm:pt modelId="{D9085DE9-7047-2241-9041-F1BD17B721CA}">
      <dgm:prSet phldrT="[Text]" phldr="1"/>
      <dgm:spPr/>
      <dgm:t>
        <a:bodyPr/>
        <a:lstStyle/>
        <a:p>
          <a:endParaRPr lang="es-ES_tradnl"/>
        </a:p>
      </dgm:t>
    </dgm:pt>
    <dgm:pt modelId="{F85F96F8-E501-F64B-B6C7-5FED2D915379}" type="parTrans" cxnId="{F3E93513-9B4B-F241-A6C1-8DEE01F903B5}">
      <dgm:prSet/>
      <dgm:spPr/>
      <dgm:t>
        <a:bodyPr/>
        <a:lstStyle/>
        <a:p>
          <a:endParaRPr lang="es-ES_tradnl"/>
        </a:p>
      </dgm:t>
    </dgm:pt>
    <dgm:pt modelId="{CED6BE57-F1BE-784C-B775-25F07DDBECCE}" type="sibTrans" cxnId="{F3E93513-9B4B-F241-A6C1-8DEE01F903B5}">
      <dgm:prSet/>
      <dgm:spPr/>
      <dgm:t>
        <a:bodyPr/>
        <a:lstStyle/>
        <a:p>
          <a:endParaRPr lang="es-ES_tradnl"/>
        </a:p>
      </dgm:t>
    </dgm:pt>
    <dgm:pt modelId="{8824716D-8043-524C-BA28-231955146F62}">
      <dgm:prSet custT="1"/>
      <dgm:spPr>
        <a:solidFill>
          <a:srgbClr val="3366FF"/>
        </a:solidFill>
      </dgm:spPr>
      <dgm:t>
        <a:bodyPr/>
        <a:lstStyle/>
        <a:p>
          <a:r>
            <a:rPr lang="es-DO" sz="1600" b="1" dirty="0" smtClean="0"/>
            <a:t>3. Promover cambios en el imaginario social y en la ciudadanía sobre el derecho a la educación a través de acciones de comunicación estratégica y  veeduría social de las políticas educativas, de manera que actores claves (APMAES, OSC, ONG que trabajan educación) integren en sus discursos y demandas el enfoque de derec</a:t>
          </a:r>
          <a:endParaRPr lang="es-DO" sz="1600" b="1" dirty="0"/>
        </a:p>
      </dgm:t>
    </dgm:pt>
    <dgm:pt modelId="{40923DA9-F139-F748-BADC-B3A174D54776}" type="parTrans" cxnId="{1AE427AE-E38E-9149-AD58-06BEE18DE48C}">
      <dgm:prSet/>
      <dgm:spPr/>
      <dgm:t>
        <a:bodyPr/>
        <a:lstStyle/>
        <a:p>
          <a:endParaRPr lang="es-ES_tradnl"/>
        </a:p>
      </dgm:t>
    </dgm:pt>
    <dgm:pt modelId="{FBF02598-A1C2-7547-82A2-D6197B6BDBAC}" type="sibTrans" cxnId="{1AE427AE-E38E-9149-AD58-06BEE18DE48C}">
      <dgm:prSet/>
      <dgm:spPr/>
      <dgm:t>
        <a:bodyPr/>
        <a:lstStyle/>
        <a:p>
          <a:endParaRPr lang="es-ES_tradnl"/>
        </a:p>
      </dgm:t>
    </dgm:pt>
    <dgm:pt modelId="{E7E88968-4D8C-D540-961B-0CEA4FFD6453}">
      <dgm:prSet custT="1"/>
      <dgm:spPr>
        <a:solidFill>
          <a:srgbClr val="3366FF"/>
        </a:solidFill>
      </dgm:spPr>
      <dgm:t>
        <a:bodyPr/>
        <a:lstStyle/>
        <a:p>
          <a:r>
            <a:rPr lang="es-DO" sz="1600" b="1" dirty="0" smtClean="0"/>
            <a:t>4. Fortalecer las capacidades del Foro Socioeducativo en cuanto a sostenibilidad y cumplimiento de sus políticas para garantizar su incidencia en la calidad del gasto, la igualdad, la inclusión, la calidad y el aprendizaje en la educación dominicana.   </a:t>
          </a:r>
        </a:p>
        <a:p>
          <a:endParaRPr lang="es-DO" sz="1600" b="1" dirty="0" smtClean="0"/>
        </a:p>
        <a:p>
          <a:endParaRPr lang="es-DO" sz="1600" b="1" dirty="0"/>
        </a:p>
      </dgm:t>
    </dgm:pt>
    <dgm:pt modelId="{0666D6C7-3CF1-1246-B017-CAD4F9F21C91}" type="parTrans" cxnId="{576BB783-28F5-0145-9A5E-B959201213DD}">
      <dgm:prSet/>
      <dgm:spPr/>
      <dgm:t>
        <a:bodyPr/>
        <a:lstStyle/>
        <a:p>
          <a:endParaRPr lang="es-ES_tradnl"/>
        </a:p>
      </dgm:t>
    </dgm:pt>
    <dgm:pt modelId="{78A9D812-165F-214F-96BF-5C32104C2330}" type="sibTrans" cxnId="{576BB783-28F5-0145-9A5E-B959201213DD}">
      <dgm:prSet/>
      <dgm:spPr/>
      <dgm:t>
        <a:bodyPr/>
        <a:lstStyle/>
        <a:p>
          <a:endParaRPr lang="es-ES_tradnl"/>
        </a:p>
      </dgm:t>
    </dgm:pt>
    <dgm:pt modelId="{514A22E8-D925-3743-A44B-7DAA342A3EAD}">
      <dgm:prSet phldrT="[Text]" custT="1"/>
      <dgm:spPr>
        <a:solidFill>
          <a:srgbClr val="3366FF"/>
        </a:solidFill>
      </dgm:spPr>
      <dgm:t>
        <a:bodyPr/>
        <a:lstStyle/>
        <a:p>
          <a:r>
            <a:rPr lang="es-DO" sz="1600" b="1" dirty="0" smtClean="0"/>
            <a:t>2. Generar  información y  presentar propuestas para políticas educativas priorizadas (Carrera docente , Jornada Escolar Extendida, Atención a la primera infancia), que contribuyan para que el gobierno y actores clave cumplan su  responsabilidad de garantizar el derecho a la educación como promotor de los demás derechos.   </a:t>
          </a:r>
          <a:endParaRPr lang="es-ES_tradnl" sz="1600" b="1" dirty="0"/>
        </a:p>
      </dgm:t>
    </dgm:pt>
    <dgm:pt modelId="{9D6028C2-9045-FD48-A9BF-D087A251B12E}" type="sibTrans" cxnId="{D6CE49C4-6C3A-1344-BBC6-1678D0E698E0}">
      <dgm:prSet/>
      <dgm:spPr/>
      <dgm:t>
        <a:bodyPr/>
        <a:lstStyle/>
        <a:p>
          <a:endParaRPr lang="es-ES_tradnl"/>
        </a:p>
      </dgm:t>
    </dgm:pt>
    <dgm:pt modelId="{2849F263-1638-4040-838F-470D178B8FAD}" type="parTrans" cxnId="{D6CE49C4-6C3A-1344-BBC6-1678D0E698E0}">
      <dgm:prSet/>
      <dgm:spPr/>
      <dgm:t>
        <a:bodyPr/>
        <a:lstStyle/>
        <a:p>
          <a:endParaRPr lang="es-ES_tradnl"/>
        </a:p>
      </dgm:t>
    </dgm:pt>
    <dgm:pt modelId="{44D4CE28-2BA4-FF4F-BBEF-4A00D72F3972}" type="pres">
      <dgm:prSet presAssocID="{FDA3F8F2-BA7E-074D-8DB2-A40885A00FFA}" presName="linear" presStyleCnt="0">
        <dgm:presLayoutVars>
          <dgm:animLvl val="lvl"/>
          <dgm:resizeHandles val="exact"/>
        </dgm:presLayoutVars>
      </dgm:prSet>
      <dgm:spPr/>
    </dgm:pt>
    <dgm:pt modelId="{6A7701CB-F30C-1C4C-862E-82A2D6EE1F3F}" type="pres">
      <dgm:prSet presAssocID="{04F6E909-073B-E14E-A6DF-B1BD74726E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4FFA4C-456E-7241-AEDE-7B28C8F052F0}" type="pres">
      <dgm:prSet presAssocID="{04F6E909-073B-E14E-A6DF-B1BD74726E27}" presName="childText" presStyleLbl="revTx" presStyleIdx="0" presStyleCnt="2">
        <dgm:presLayoutVars>
          <dgm:bulletEnabled val="1"/>
        </dgm:presLayoutVars>
      </dgm:prSet>
      <dgm:spPr/>
    </dgm:pt>
    <dgm:pt modelId="{003A59B4-15E3-0547-BDF6-48131F7B3FB3}" type="pres">
      <dgm:prSet presAssocID="{514A22E8-D925-3743-A44B-7DAA342A3E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FC3AB15-DFD4-FE46-B614-37934BAFF7C6}" type="pres">
      <dgm:prSet presAssocID="{514A22E8-D925-3743-A44B-7DAA342A3EAD}" presName="childText" presStyleLbl="revTx" presStyleIdx="1" presStyleCnt="2">
        <dgm:presLayoutVars>
          <dgm:bulletEnabled val="1"/>
        </dgm:presLayoutVars>
      </dgm:prSet>
      <dgm:spPr/>
    </dgm:pt>
    <dgm:pt modelId="{D5354B5D-A325-E84F-8C0A-9374EABCE1A5}" type="pres">
      <dgm:prSet presAssocID="{8824716D-8043-524C-BA28-231955146F62}" presName="parentText" presStyleLbl="node1" presStyleIdx="2" presStyleCnt="4" custLinFactY="-7821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742F8C-1B56-BC48-BF94-EB90EEFD5BAE}" type="pres">
      <dgm:prSet presAssocID="{FBF02598-A1C2-7547-82A2-D6197B6BDBAC}" presName="spacer" presStyleCnt="0"/>
      <dgm:spPr/>
    </dgm:pt>
    <dgm:pt modelId="{F978DB5D-964C-C64C-907B-983DDC9CF0D7}" type="pres">
      <dgm:prSet presAssocID="{E7E88968-4D8C-D540-961B-0CEA4FFD64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493C96C-05C8-5B48-9F9D-A5D734701E62}" type="presOf" srcId="{E7E88968-4D8C-D540-961B-0CEA4FFD6453}" destId="{F978DB5D-964C-C64C-907B-983DDC9CF0D7}" srcOrd="0" destOrd="0" presId="urn:microsoft.com/office/officeart/2005/8/layout/vList2"/>
    <dgm:cxn modelId="{B740512F-B804-F748-B490-87FDEEAEC186}" type="presOf" srcId="{FDA3F8F2-BA7E-074D-8DB2-A40885A00FFA}" destId="{44D4CE28-2BA4-FF4F-BBEF-4A00D72F3972}" srcOrd="0" destOrd="0" presId="urn:microsoft.com/office/officeart/2005/8/layout/vList2"/>
    <dgm:cxn modelId="{519D0C8E-F9DC-D14F-9D48-868FCD150097}" srcId="{04F6E909-073B-E14E-A6DF-B1BD74726E27}" destId="{8B3F4989-16F2-6440-8B18-311150C81385}" srcOrd="0" destOrd="0" parTransId="{A3A075C2-14C4-6043-B98D-A0F061787917}" sibTransId="{6F479192-B09F-3A41-AC9D-F9222AFBCAC9}"/>
    <dgm:cxn modelId="{576BB783-28F5-0145-9A5E-B959201213DD}" srcId="{FDA3F8F2-BA7E-074D-8DB2-A40885A00FFA}" destId="{E7E88968-4D8C-D540-961B-0CEA4FFD6453}" srcOrd="3" destOrd="0" parTransId="{0666D6C7-3CF1-1246-B017-CAD4F9F21C91}" sibTransId="{78A9D812-165F-214F-96BF-5C32104C2330}"/>
    <dgm:cxn modelId="{B5CECA0D-04B0-DC47-AC5D-B44957107B93}" type="presOf" srcId="{04F6E909-073B-E14E-A6DF-B1BD74726E27}" destId="{6A7701CB-F30C-1C4C-862E-82A2D6EE1F3F}" srcOrd="0" destOrd="0" presId="urn:microsoft.com/office/officeart/2005/8/layout/vList2"/>
    <dgm:cxn modelId="{F3E93513-9B4B-F241-A6C1-8DEE01F903B5}" srcId="{514A22E8-D925-3743-A44B-7DAA342A3EAD}" destId="{D9085DE9-7047-2241-9041-F1BD17B721CA}" srcOrd="0" destOrd="0" parTransId="{F85F96F8-E501-F64B-B6C7-5FED2D915379}" sibTransId="{CED6BE57-F1BE-784C-B775-25F07DDBECCE}"/>
    <dgm:cxn modelId="{2D6663AA-A7AD-CF43-A13B-AA89704F6C09}" type="presOf" srcId="{8B3F4989-16F2-6440-8B18-311150C81385}" destId="{D44FFA4C-456E-7241-AEDE-7B28C8F052F0}" srcOrd="0" destOrd="0" presId="urn:microsoft.com/office/officeart/2005/8/layout/vList2"/>
    <dgm:cxn modelId="{D6CE49C4-6C3A-1344-BBC6-1678D0E698E0}" srcId="{FDA3F8F2-BA7E-074D-8DB2-A40885A00FFA}" destId="{514A22E8-D925-3743-A44B-7DAA342A3EAD}" srcOrd="1" destOrd="0" parTransId="{2849F263-1638-4040-838F-470D178B8FAD}" sibTransId="{9D6028C2-9045-FD48-A9BF-D087A251B12E}"/>
    <dgm:cxn modelId="{1AE427AE-E38E-9149-AD58-06BEE18DE48C}" srcId="{FDA3F8F2-BA7E-074D-8DB2-A40885A00FFA}" destId="{8824716D-8043-524C-BA28-231955146F62}" srcOrd="2" destOrd="0" parTransId="{40923DA9-F139-F748-BADC-B3A174D54776}" sibTransId="{FBF02598-A1C2-7547-82A2-D6197B6BDBAC}"/>
    <dgm:cxn modelId="{554BC7F7-EC75-F74A-9FA6-CF3E83A96297}" type="presOf" srcId="{8824716D-8043-524C-BA28-231955146F62}" destId="{D5354B5D-A325-E84F-8C0A-9374EABCE1A5}" srcOrd="0" destOrd="0" presId="urn:microsoft.com/office/officeart/2005/8/layout/vList2"/>
    <dgm:cxn modelId="{1CA08536-331D-3E4C-9AD7-9ED70C0CBC33}" type="presOf" srcId="{514A22E8-D925-3743-A44B-7DAA342A3EAD}" destId="{003A59B4-15E3-0547-BDF6-48131F7B3FB3}" srcOrd="0" destOrd="0" presId="urn:microsoft.com/office/officeart/2005/8/layout/vList2"/>
    <dgm:cxn modelId="{243827DC-4071-FE43-9442-5DD374808954}" type="presOf" srcId="{D9085DE9-7047-2241-9041-F1BD17B721CA}" destId="{1FC3AB15-DFD4-FE46-B614-37934BAFF7C6}" srcOrd="0" destOrd="0" presId="urn:microsoft.com/office/officeart/2005/8/layout/vList2"/>
    <dgm:cxn modelId="{A31CFCBB-27F5-E141-B19F-A0ABB7463397}" srcId="{FDA3F8F2-BA7E-074D-8DB2-A40885A00FFA}" destId="{04F6E909-073B-E14E-A6DF-B1BD74726E27}" srcOrd="0" destOrd="0" parTransId="{8F21911C-8955-5D4D-9BBF-2240A6256C00}" sibTransId="{BA7D437E-DFCA-8E4B-AA7E-C230C9ECF6AC}"/>
    <dgm:cxn modelId="{4FB33B33-E53E-B24F-8A93-441639B839B6}" type="presParOf" srcId="{44D4CE28-2BA4-FF4F-BBEF-4A00D72F3972}" destId="{6A7701CB-F30C-1C4C-862E-82A2D6EE1F3F}" srcOrd="0" destOrd="0" presId="urn:microsoft.com/office/officeart/2005/8/layout/vList2"/>
    <dgm:cxn modelId="{169F0954-C944-7140-B335-149BDFBD7269}" type="presParOf" srcId="{44D4CE28-2BA4-FF4F-BBEF-4A00D72F3972}" destId="{D44FFA4C-456E-7241-AEDE-7B28C8F052F0}" srcOrd="1" destOrd="0" presId="urn:microsoft.com/office/officeart/2005/8/layout/vList2"/>
    <dgm:cxn modelId="{48B83DB1-F2D7-374F-8F6A-28EDE6FCA659}" type="presParOf" srcId="{44D4CE28-2BA4-FF4F-BBEF-4A00D72F3972}" destId="{003A59B4-15E3-0547-BDF6-48131F7B3FB3}" srcOrd="2" destOrd="0" presId="urn:microsoft.com/office/officeart/2005/8/layout/vList2"/>
    <dgm:cxn modelId="{118C8A7F-64AA-0842-BC54-95F0678F4DD5}" type="presParOf" srcId="{44D4CE28-2BA4-FF4F-BBEF-4A00D72F3972}" destId="{1FC3AB15-DFD4-FE46-B614-37934BAFF7C6}" srcOrd="3" destOrd="0" presId="urn:microsoft.com/office/officeart/2005/8/layout/vList2"/>
    <dgm:cxn modelId="{1281BF1F-E52F-C048-86D8-1677C55E7F9A}" type="presParOf" srcId="{44D4CE28-2BA4-FF4F-BBEF-4A00D72F3972}" destId="{D5354B5D-A325-E84F-8C0A-9374EABCE1A5}" srcOrd="4" destOrd="0" presId="urn:microsoft.com/office/officeart/2005/8/layout/vList2"/>
    <dgm:cxn modelId="{30E0D341-59B2-0A4A-86D9-69BCF7DE789C}" type="presParOf" srcId="{44D4CE28-2BA4-FF4F-BBEF-4A00D72F3972}" destId="{4F742F8C-1B56-BC48-BF94-EB90EEFD5BAE}" srcOrd="5" destOrd="0" presId="urn:microsoft.com/office/officeart/2005/8/layout/vList2"/>
    <dgm:cxn modelId="{5BC1BDAE-AA4A-FB44-8068-F36A107936C4}" type="presParOf" srcId="{44D4CE28-2BA4-FF4F-BBEF-4A00D72F3972}" destId="{F978DB5D-964C-C64C-907B-983DDC9CF0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701CB-F30C-1C4C-862E-82A2D6EE1F3F}">
      <dsp:nvSpPr>
        <dsp:cNvPr id="0" name=""/>
        <dsp:cNvSpPr/>
      </dsp:nvSpPr>
      <dsp:spPr>
        <a:xfrm>
          <a:off x="0" y="352"/>
          <a:ext cx="8345129" cy="1295431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1. Mantener un flujo de información sobre el presupuesto de educación que sirva de base para impulsar acciones dirigidas a  mejorar la calidad del gasto, la igualdad, la inclusión, la calidad y el aprendizaje en la educación dominicana</a:t>
          </a:r>
          <a:r>
            <a:rPr lang="es-DO" sz="1200" kern="1200" dirty="0" smtClean="0"/>
            <a:t>.   </a:t>
          </a:r>
          <a:endParaRPr lang="es-ES_tradnl" sz="1200" kern="1200" dirty="0"/>
        </a:p>
      </dsp:txBody>
      <dsp:txXfrm>
        <a:off x="63238" y="63590"/>
        <a:ext cx="8218653" cy="1168955"/>
      </dsp:txXfrm>
    </dsp:sp>
    <dsp:sp modelId="{D44FFA4C-456E-7241-AEDE-7B28C8F052F0}">
      <dsp:nvSpPr>
        <dsp:cNvPr id="0" name=""/>
        <dsp:cNvSpPr/>
      </dsp:nvSpPr>
      <dsp:spPr>
        <a:xfrm>
          <a:off x="0" y="1295784"/>
          <a:ext cx="8345129" cy="8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5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400" kern="1200" dirty="0"/>
        </a:p>
      </dsp:txBody>
      <dsp:txXfrm>
        <a:off x="0" y="1295784"/>
        <a:ext cx="8345129" cy="81425"/>
      </dsp:txXfrm>
    </dsp:sp>
    <dsp:sp modelId="{003A59B4-15E3-0547-BDF6-48131F7B3FB3}">
      <dsp:nvSpPr>
        <dsp:cNvPr id="0" name=""/>
        <dsp:cNvSpPr/>
      </dsp:nvSpPr>
      <dsp:spPr>
        <a:xfrm>
          <a:off x="0" y="1377210"/>
          <a:ext cx="8345129" cy="1295431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2. Generar  información y  presentar propuestas para políticas educativas priorizadas (Carrera docente , Jornada Escolar Extendida, Atención a la primera infancia), que contribuyan para que el gobierno y actores clave cumplan su  responsabilidad de garantizar el derecho a la educación como promotor de los demás derechos.   </a:t>
          </a:r>
          <a:endParaRPr lang="es-ES_tradnl" sz="1600" b="1" kern="1200" dirty="0"/>
        </a:p>
      </dsp:txBody>
      <dsp:txXfrm>
        <a:off x="63238" y="1440448"/>
        <a:ext cx="8218653" cy="1168955"/>
      </dsp:txXfrm>
    </dsp:sp>
    <dsp:sp modelId="{1FC3AB15-DFD4-FE46-B614-37934BAFF7C6}">
      <dsp:nvSpPr>
        <dsp:cNvPr id="0" name=""/>
        <dsp:cNvSpPr/>
      </dsp:nvSpPr>
      <dsp:spPr>
        <a:xfrm>
          <a:off x="0" y="2672642"/>
          <a:ext cx="8345129" cy="8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5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_tradnl" sz="400" kern="1200"/>
        </a:p>
      </dsp:txBody>
      <dsp:txXfrm>
        <a:off x="0" y="2672642"/>
        <a:ext cx="8345129" cy="81425"/>
      </dsp:txXfrm>
    </dsp:sp>
    <dsp:sp modelId="{D5354B5D-A325-E84F-8C0A-9374EABCE1A5}">
      <dsp:nvSpPr>
        <dsp:cNvPr id="0" name=""/>
        <dsp:cNvSpPr/>
      </dsp:nvSpPr>
      <dsp:spPr>
        <a:xfrm>
          <a:off x="0" y="2638590"/>
          <a:ext cx="8345129" cy="1295431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3. Promover cambios en el imaginario social y en la ciudadanía sobre el derecho a la educación a través de acciones de comunicación estratégica y  veeduría social de las políticas educativas, de manera que actores claves (APMAES, OSC, ONG que trabajan educación) integren en sus discursos y demandas el enfoque de derec</a:t>
          </a:r>
          <a:endParaRPr lang="es-DO" sz="1600" b="1" kern="1200" dirty="0"/>
        </a:p>
      </dsp:txBody>
      <dsp:txXfrm>
        <a:off x="63238" y="2701828"/>
        <a:ext cx="8218653" cy="1168955"/>
      </dsp:txXfrm>
    </dsp:sp>
    <dsp:sp modelId="{F978DB5D-964C-C64C-907B-983DDC9CF0D7}">
      <dsp:nvSpPr>
        <dsp:cNvPr id="0" name=""/>
        <dsp:cNvSpPr/>
      </dsp:nvSpPr>
      <dsp:spPr>
        <a:xfrm>
          <a:off x="0" y="4063660"/>
          <a:ext cx="8345129" cy="1295431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4. Fortalecer las capacidades del Foro Socioeducativo en cuanto a sostenibilidad y cumplimiento de sus políticas para garantizar su incidencia en la calidad del gasto, la igualdad, la inclusión, la calidad y el aprendizaje en la educación dominicana.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1600" b="1" kern="1200" dirty="0"/>
        </a:p>
      </dsp:txBody>
      <dsp:txXfrm>
        <a:off x="63238" y="4126898"/>
        <a:ext cx="8218653" cy="116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DF03-40A3-483A-933E-9FEFBC047917}" type="datetimeFigureOut">
              <a:rPr lang="es-DO" smtClean="0"/>
              <a:pPr/>
              <a:t>11/9/16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BC6F3-FB0E-4F8B-A189-35D01C6E861E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681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BC6F3-FB0E-4F8B-A189-35D01C6E861E}" type="slidenum">
              <a:rPr lang="es-DO" smtClean="0"/>
              <a:pPr/>
              <a:t>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890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D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D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5114C69-B950-463C-B783-61FA66651B25}" type="datetimeFigureOut">
              <a:rPr lang="es-DO" smtClean="0"/>
              <a:pPr/>
              <a:t>11/9/16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5AF5EE-C6B3-4283-9D08-DD19E65DFE04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sz="3600" dirty="0" smtClean="0">
                <a:solidFill>
                  <a:srgbClr val="3366FF"/>
                </a:solidFill>
              </a:rPr>
              <a:t>Principales actividades, avances, logros, retos y desafíos del Foro Socioeducativo de Rep</a:t>
            </a:r>
            <a:r>
              <a:rPr lang="es-DO" sz="3600" dirty="0" smtClean="0">
                <a:solidFill>
                  <a:srgbClr val="3366FF"/>
                </a:solidFill>
              </a:rPr>
              <a:t>ública </a:t>
            </a:r>
            <a:r>
              <a:rPr lang="es-DO" sz="3600" dirty="0" smtClean="0">
                <a:solidFill>
                  <a:srgbClr val="3366FF"/>
                </a:solidFill>
              </a:rPr>
              <a:t>Dominicana en el 2016</a:t>
            </a:r>
            <a:endParaRPr lang="es-DO" sz="3600" dirty="0">
              <a:solidFill>
                <a:srgbClr val="3366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 dirty="0"/>
          </a:p>
          <a:p>
            <a:r>
              <a:rPr lang="es-DO" dirty="0" smtClean="0"/>
              <a:t>IX Asamblea CLADE</a:t>
            </a:r>
          </a:p>
          <a:p>
            <a:r>
              <a:rPr lang="es-DO" dirty="0" smtClean="0"/>
              <a:t>M</a:t>
            </a:r>
            <a:r>
              <a:rPr lang="es-DO" dirty="0" smtClean="0"/>
              <a:t>éxico, D.F. </a:t>
            </a:r>
          </a:p>
          <a:p>
            <a:r>
              <a:rPr lang="es-DO" dirty="0" smtClean="0"/>
              <a:t>Noviembre 2016 </a:t>
            </a:r>
          </a:p>
          <a:p>
            <a:endParaRPr lang="es-DO" dirty="0" smtClean="0"/>
          </a:p>
          <a:p>
            <a:endParaRPr lang="es-DO" dirty="0"/>
          </a:p>
        </p:txBody>
      </p:sp>
      <p:pic>
        <p:nvPicPr>
          <p:cNvPr id="4" name="0 Imagen" descr="logo-mod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566" y="188640"/>
            <a:ext cx="172819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1501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honey\Desktop\FORO SOCIOEDUCATIVO 2016 ESCRITORIO 3nov\MONITOREO CARRERA DOCENTE\Fotos\DSC_08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649287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honey\Desktop\FORO SOCIOEDUCATIVO 2016 ESCRITORIO 3nov\MONITOREO CARRERA DOCENTE\Fotos\P803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71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honey\Downloads\DSC_1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500174"/>
            <a:ext cx="4457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2910" y="4429132"/>
            <a:ext cx="4001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Monitoreo</a:t>
            </a:r>
            <a:r>
              <a:rPr lang="es-DO" b="1" dirty="0" smtClean="0"/>
              <a:t> a la implementación de aspectos de la </a:t>
            </a:r>
            <a:r>
              <a:rPr lang="es-DO" b="1" i="1" dirty="0" smtClean="0"/>
              <a:t>carrera docente </a:t>
            </a:r>
            <a:r>
              <a:rPr lang="es-DO" b="1" dirty="0" smtClean="0"/>
              <a:t>en el Pacto Nacional para la Reforma Educativa: </a:t>
            </a:r>
            <a:r>
              <a:rPr lang="es-DO" dirty="0"/>
              <a:t>Concurso de Oposición, Formación inicial de docentes, Inducción a la carrera docente y Formación continua de docentes</a:t>
            </a:r>
            <a:endParaRPr lang="es-DO" b="1" dirty="0" smtClean="0"/>
          </a:p>
          <a:p>
            <a:endParaRPr lang="es-DO" dirty="0"/>
          </a:p>
        </p:txBody>
      </p:sp>
    </p:spTree>
  </p:cSld>
  <p:clrMapOvr>
    <a:masterClrMapping/>
  </p:clrMapOvr>
  <p:transition xmlns:p14="http://schemas.microsoft.com/office/powerpoint/2010/main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DO" sz="1800" dirty="0" smtClean="0"/>
          </a:p>
          <a:p>
            <a:r>
              <a:rPr lang="es-DO" sz="1800" dirty="0" smtClean="0"/>
              <a:t>Revisión </a:t>
            </a:r>
            <a:r>
              <a:rPr lang="es-DO" sz="1800" dirty="0"/>
              <a:t>y discusión del Anteproyecto de Ley que ordena el sub-sistema Nacional de Atención Integral a la </a:t>
            </a:r>
            <a:r>
              <a:rPr lang="es-DO" sz="1800" b="1" dirty="0"/>
              <a:t>Primera Infancia </a:t>
            </a:r>
            <a:r>
              <a:rPr lang="es-DO" sz="1800" dirty="0"/>
              <a:t>y que regulará el funcionamiento del INAIPI  por parte de la comisión de trabajo de primera infancia del Foro</a:t>
            </a:r>
            <a:r>
              <a:rPr lang="es-DO" sz="1800" dirty="0" smtClean="0"/>
              <a:t>.</a:t>
            </a:r>
          </a:p>
          <a:p>
            <a:pPr marL="0" indent="0">
              <a:buNone/>
            </a:pPr>
            <a:endParaRPr lang="es-DO" sz="1800" dirty="0" smtClean="0"/>
          </a:p>
          <a:p>
            <a:pPr marL="0" indent="0">
              <a:buNone/>
            </a:pPr>
            <a:endParaRPr lang="es-DO" sz="1800" dirty="0"/>
          </a:p>
          <a:p>
            <a:endParaRPr lang="es-DO" sz="1800" dirty="0"/>
          </a:p>
          <a:p>
            <a:pPr algn="just"/>
            <a:endParaRPr lang="es-DO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 Imagen" descr="C:\Users\honey\Desktop\FORO SOCIOEDUCATIVO 2016 ESCRITORIO 3nov\Encuentro 31 Agosto 2016\Fotos\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524250" cy="27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5013176"/>
            <a:ext cx="256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Encuentro en la DIGEPEP</a:t>
            </a:r>
            <a:endParaRPr lang="es-DO" b="1" dirty="0"/>
          </a:p>
        </p:txBody>
      </p:sp>
      <p:pic>
        <p:nvPicPr>
          <p:cNvPr id="6" name="4 Imagen" descr="C:\Users\honey\Desktop\FORO SOCIOEDUCATIVO 2016 ESCRITORIO 3nov\DIGEPEP\Encuentro 5 Octubre 2016\DSC_4190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3968" y="4797152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DO" b="1" dirty="0"/>
              <a:t>Entrega del Documento de Comentarios y Observaciones del Foro Socioeducativo y la Mesa Consultiva de Primera lnfancia a la Propuesta de Anteproyecto de Ley que ordena el Subsistema Nacional de Atención integral a la Primera infancia y crea el lNAlPI </a:t>
            </a:r>
          </a:p>
        </p:txBody>
      </p:sp>
    </p:spTree>
    <p:extLst>
      <p:ext uri="{BB962C8B-B14F-4D97-AF65-F5344CB8AC3E}">
        <p14:creationId xmlns:p14="http://schemas.microsoft.com/office/powerpoint/2010/main" val="2640213124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:\Users\honey\Desktop\FORO SOCIOEDUCATIVO 2016 ESCRITORIO 3nov\Actividad Barahona presentacion CED 14 Sep\Fotos\14739345609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068960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 smtClean="0"/>
          </a:p>
          <a:p>
            <a:r>
              <a:rPr lang="es-DO" sz="1800" b="0" dirty="0" smtClean="0"/>
              <a:t>Presentación </a:t>
            </a:r>
            <a:r>
              <a:rPr lang="es-DO" sz="1800" b="0" dirty="0"/>
              <a:t>del  estudio </a:t>
            </a:r>
            <a:r>
              <a:rPr lang="es-DO" sz="1800" b="0" i="1" dirty="0"/>
              <a:t>“Una campaña que devino en movimiento </a:t>
            </a:r>
            <a:r>
              <a:rPr lang="es-DO" sz="1800" b="0" i="1" dirty="0" smtClean="0"/>
              <a:t>social (4%) </a:t>
            </a:r>
            <a:r>
              <a:rPr lang="es-DO" sz="1800" b="0" i="1" dirty="0"/>
              <a:t>y que impactó en la política educativa. Sistematización de la experiencia de la Coalición Educación Digna (CED) por el cumplimiento de la Ley General de Educación</a:t>
            </a:r>
            <a:r>
              <a:rPr lang="es-DO" sz="1800" b="0" dirty="0"/>
              <a:t>” en el interior del </a:t>
            </a:r>
            <a:r>
              <a:rPr lang="es-DO" sz="1800" b="0" dirty="0" smtClean="0"/>
              <a:t>país</a:t>
            </a:r>
            <a:endParaRPr lang="es-ES_tradnl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184204" cy="72008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639762"/>
          </a:xfrm>
        </p:spPr>
        <p:txBody>
          <a:bodyPr/>
          <a:lstStyle/>
          <a:p>
            <a:endParaRPr lang="es-ES" sz="1800" b="0" dirty="0" smtClean="0"/>
          </a:p>
          <a:p>
            <a:endParaRPr lang="es-ES" sz="1800" b="0" dirty="0"/>
          </a:p>
          <a:p>
            <a:endParaRPr lang="es-ES" sz="1800" b="0" dirty="0" smtClean="0"/>
          </a:p>
          <a:p>
            <a:r>
              <a:rPr lang="es-ES" sz="1800" b="0" dirty="0" smtClean="0"/>
              <a:t>Elaboración TDR </a:t>
            </a:r>
            <a:r>
              <a:rPr lang="es-ES" sz="1800" b="0" dirty="0"/>
              <a:t>investigación “Análisis de las características de los programas de formación continua de docentes del nivel primario que se han ejecutado en los últimos cuatro </a:t>
            </a:r>
            <a:r>
              <a:rPr lang="es-ES" sz="1800" b="0" dirty="0" smtClean="0"/>
              <a:t>años y presentación al MINERD</a:t>
            </a:r>
            <a:endParaRPr lang="es-ES_tradnl" sz="1800" b="0" dirty="0"/>
          </a:p>
        </p:txBody>
      </p:sp>
      <p:pic>
        <p:nvPicPr>
          <p:cNvPr id="12" name="3 Marcador de contenido" descr="C:\Users\honey\Desktop\FORO SOCIOEDUCATIVO 2016 ESCRITORIO 3nov\Reunion con Funcionarios Octubre 2016\Manuel Valerio\Fotos\719FD186-4928-4DC4-BF4B-E922C2EE2114 (1).JPG"/>
          <p:cNvPicPr>
            <a:picLocks noGrp="1"/>
          </p:cNvPicPr>
          <p:nvPr>
            <p:ph sz="quarter" idx="4"/>
          </p:nvPr>
        </p:nvPicPr>
        <p:blipFill>
          <a:blip r:embed="rId3"/>
          <a:srcRect l="11641" r="11641"/>
          <a:stretch>
            <a:fillRect/>
          </a:stretch>
        </p:blipFill>
        <p:spPr bwMode="auto">
          <a:xfrm>
            <a:off x="4645025" y="2924943"/>
            <a:ext cx="4041775" cy="32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s-DO" sz="1800" b="1" dirty="0">
                <a:solidFill>
                  <a:srgbClr val="3366FF"/>
                </a:solidFill>
              </a:rPr>
              <a:t>OBJETIVO PROGRAMATICO 3</a:t>
            </a:r>
            <a:r>
              <a:rPr lang="es-DO" sz="1800" b="1" dirty="0"/>
              <a:t>:</a:t>
            </a:r>
            <a:r>
              <a:rPr lang="es-DO" sz="1800" dirty="0"/>
              <a:t> Ampliar la cobertura de actores del sistema educativo y otros actores clave  y fortalecer el impacto de las acciones de información, educación y sensibilización que realiza el Foro.</a:t>
            </a:r>
            <a:br>
              <a:rPr lang="es-DO" sz="1800" dirty="0"/>
            </a:br>
            <a:endParaRPr lang="es-D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17650"/>
            <a:ext cx="8352928" cy="5007694"/>
          </a:xfrm>
        </p:spPr>
        <p:txBody>
          <a:bodyPr>
            <a:normAutofit/>
          </a:bodyPr>
          <a:lstStyle/>
          <a:p>
            <a:r>
              <a:rPr lang="es-DO" sz="2200" dirty="0"/>
              <a:t>C</a:t>
            </a:r>
            <a:r>
              <a:rPr lang="es-ES_tradnl" sz="2200" dirty="0" err="1"/>
              <a:t>elebración</a:t>
            </a:r>
            <a:r>
              <a:rPr lang="es-ES_tradnl" sz="2200" dirty="0"/>
              <a:t> de la </a:t>
            </a:r>
            <a:r>
              <a:rPr lang="es-DO" sz="2200" dirty="0"/>
              <a:t> SAME 2016, cuyo lema nacional fue “Mejor inversión en educación</a:t>
            </a:r>
            <a:r>
              <a:rPr lang="es-DO" sz="2200" dirty="0" smtClean="0"/>
              <a:t>”.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32" descr="C:\Users\honey\Desktop\FORO SOCIOEDUCATIVO 2016 ESCRITORIO 3nov\SAME 2016\FOTOS SAME 2016\IMG-20160429-WA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1764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magen" descr="C:\Users\honey\Desktop\FORO SOCIOEDUCATIVO 2016 ESCRITORIO 3nov\SAME 2016\MESA DE REFLEXION PAULO FREIRE TAMAYO 27 ABRIL\FOTOS\mesa educativa 270416 (7)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7562"/>
            <a:ext cx="386372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835411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b="1" dirty="0"/>
              <a:t>Fortalecimiento del rol del FSE en </a:t>
            </a:r>
            <a:r>
              <a:rPr lang="es-DO" sz="2000" b="1" dirty="0"/>
              <a:t>espacios de seguimiento a la educación: IDEC, Compromiso Político y Social por la Educación, Pacto </a:t>
            </a:r>
            <a:r>
              <a:rPr lang="es-DO" sz="2000" dirty="0"/>
              <a:t>Nacional para la Reforma Educativa</a:t>
            </a:r>
            <a:r>
              <a:rPr lang="es-DO" sz="2000" b="1" dirty="0"/>
              <a:t> </a:t>
            </a:r>
            <a:r>
              <a:rPr lang="es-ES_tradnl" sz="2000" b="1" dirty="0"/>
              <a:t>: incorporación de estudios y recomendaciones en documentos claves para formulación de políticas públicas. </a:t>
            </a:r>
            <a:r>
              <a:rPr lang="es-DO" sz="2000" b="1" dirty="0"/>
              <a:t/>
            </a:r>
            <a:br>
              <a:rPr lang="es-DO" sz="2000" b="1" dirty="0"/>
            </a:br>
            <a:endParaRPr lang="es-ES_tradnl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DO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041775" cy="1038101"/>
          </a:xfrm>
        </p:spPr>
        <p:txBody>
          <a:bodyPr/>
          <a:lstStyle/>
          <a:p>
            <a:r>
              <a:rPr lang="es-DO" sz="1600" dirty="0"/>
              <a:t>Primer Informe Anual de Veeduría del Pacto Nacional para la Reforma Educativa presentado al Ministro de Educación en el MINERD</a:t>
            </a:r>
          </a:p>
          <a:p>
            <a:endParaRPr lang="es-ES_trad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960440" cy="314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23528" y="54452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sz="1600" dirty="0"/>
              <a:t>Participación del Foro en reunión sostenida entre el Arquitecto Andrés Navarro, Ministro de Educación y el Comité de Organización de la IDEC para compartir las perspectivas de IDEC para los próximos cuatro años. </a:t>
            </a:r>
            <a:br>
              <a:rPr lang="es-DO" sz="1600" dirty="0"/>
            </a:br>
            <a:endParaRPr lang="es-ES_tradnl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42119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9539942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ES_tradnl" sz="1800" b="1" dirty="0">
                <a:solidFill>
                  <a:srgbClr val="3366FF"/>
                </a:solidFill>
              </a:rPr>
              <a:t>OBJETIVO PROGRAMÁTICO 4</a:t>
            </a:r>
            <a:r>
              <a:rPr lang="es-ES_tradnl" sz="1800" b="1" dirty="0"/>
              <a:t>: </a:t>
            </a:r>
            <a:r>
              <a:rPr lang="es-DO" sz="1800" dirty="0"/>
              <a:t>Fortalecer las capacidades del Foro Socioeducativo en cuanto a sostenibilidad y cumplimiento de sus políticas para garantizar su incidencia en la calidad del gasto, la igualdad, la inclusión, la calidad y el aprendizaje en la educación dominicana.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752528"/>
          </a:xfrm>
        </p:spPr>
        <p:txBody>
          <a:bodyPr>
            <a:normAutofit/>
          </a:bodyPr>
          <a:lstStyle/>
          <a:p>
            <a:r>
              <a:rPr lang="es-ES_tradnl" sz="1800" dirty="0"/>
              <a:t>Revisión del plan estratégico del Foro para la adecuación y elaboración de la propuesta presentada al FRESCE 2016/2018 y  los planes detallados y presupuestos del 2016 y del 2017.</a:t>
            </a:r>
            <a:endParaRPr lang="es-DO" sz="1800" dirty="0"/>
          </a:p>
          <a:p>
            <a:r>
              <a:rPr lang="es-ES_tradnl" sz="1800" dirty="0"/>
              <a:t>Seguimiento permanente  al plan operativo del FSE.</a:t>
            </a:r>
            <a:endParaRPr lang="es-DO" sz="1800" dirty="0"/>
          </a:p>
          <a:p>
            <a:r>
              <a:rPr lang="es-ES_tradnl" sz="1800" dirty="0"/>
              <a:t>Elaboración de informes narrativos trimestrales y semestrales  e informes financieros trimestrales.</a:t>
            </a:r>
            <a:endParaRPr lang="es-DO" sz="1800" dirty="0"/>
          </a:p>
          <a:p>
            <a:r>
              <a:rPr lang="es-DO" sz="1800" dirty="0"/>
              <a:t>Creadas y en funcionamiento c</a:t>
            </a:r>
            <a:r>
              <a:rPr lang="es-ES_tradnl" sz="1800" dirty="0"/>
              <a:t>omisiones de trabajo de las políticas educativas </a:t>
            </a:r>
            <a:r>
              <a:rPr lang="es-ES_tradnl" sz="1800" dirty="0" smtClean="0"/>
              <a:t>priorizadas</a:t>
            </a:r>
            <a:r>
              <a:rPr lang="es-ES_tradnl" sz="1800" dirty="0"/>
              <a:t>.</a:t>
            </a:r>
            <a:endParaRPr lang="es-DO" sz="1800" dirty="0"/>
          </a:p>
          <a:p>
            <a:pPr algn="just"/>
            <a:endParaRPr lang="es-DO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86617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DO" sz="1800" dirty="0" smtClean="0"/>
              <a:t>   </a:t>
            </a:r>
            <a:endParaRPr lang="es-DO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3244334"/>
            <a:ext cx="7472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3366FF"/>
                </a:solidFill>
              </a:rPr>
              <a:t>V. RETO </a:t>
            </a:r>
            <a:r>
              <a:rPr lang="es-ES_tradnl" sz="3200" b="1" dirty="0">
                <a:solidFill>
                  <a:srgbClr val="3366FF"/>
                </a:solidFill>
              </a:rPr>
              <a:t>PRINCIPAL Y ALGUNOS DESAFÍOS</a:t>
            </a:r>
            <a:endParaRPr lang="es-DO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6657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DO" sz="1800" dirty="0" smtClean="0"/>
              <a:t>   </a:t>
            </a:r>
            <a:endParaRPr lang="es-D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58825"/>
            <a:ext cx="8280920" cy="59105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 smtClean="0"/>
              <a:t>De </a:t>
            </a:r>
            <a:r>
              <a:rPr lang="es-ES" sz="2000" dirty="0"/>
              <a:t>cara a incidir en el mejoramiento de la calidad y la equidad de la educación en República Dominicana, el Foro Socioeducativo tiene el </a:t>
            </a:r>
            <a:r>
              <a:rPr lang="es-ES" sz="2000" b="1" dirty="0"/>
              <a:t>reto principal </a:t>
            </a:r>
            <a:r>
              <a:rPr lang="es-ES" sz="2000" dirty="0"/>
              <a:t>de consolidar, profundizar y ampliar el posicionamiento que ha alcanzado como interlocutor válido frente a diferentes actores del Sistema Educativo y esto implica:  </a:t>
            </a:r>
            <a:endParaRPr lang="es-DO" sz="2000" dirty="0"/>
          </a:p>
          <a:p>
            <a:endParaRPr lang="es-ES" sz="2400" dirty="0"/>
          </a:p>
          <a:p>
            <a:pPr lvl="1"/>
            <a:r>
              <a:rPr lang="es-ES" sz="2000" dirty="0" smtClean="0"/>
              <a:t>Extender </a:t>
            </a:r>
            <a:r>
              <a:rPr lang="es-ES" sz="2000" dirty="0"/>
              <a:t>la experiencia del Observatorio del Presupuesto en Educación a otros aspectos relevantes para el mejoramiento de la calidad y la equidad de la educación</a:t>
            </a:r>
            <a:r>
              <a:rPr lang="es-ES" sz="2000" dirty="0" smtClean="0"/>
              <a:t>.</a:t>
            </a:r>
          </a:p>
          <a:p>
            <a:pPr lvl="1"/>
            <a:r>
              <a:rPr lang="es-ES" sz="2000" dirty="0"/>
              <a:t>Fortalecer y diversificar las  líneas de acción referidas a investigación, monitoreo y evaluación de manera que pueda estar constantemente generando información valiosa para sustentar sus propuestas</a:t>
            </a:r>
          </a:p>
          <a:p>
            <a:pPr lvl="1"/>
            <a:r>
              <a:rPr lang="es-ES" sz="2000" dirty="0" smtClean="0"/>
              <a:t>Establecer </a:t>
            </a:r>
            <a:r>
              <a:rPr lang="es-ES" sz="2000" b="1" i="1" dirty="0"/>
              <a:t>mecanismos de diálogo sistemático con las autoridades </a:t>
            </a:r>
            <a:r>
              <a:rPr lang="es-ES" sz="2000" dirty="0"/>
              <a:t>del MINERD  y demás actores que determinan los cursos de acción en los aspectos que el Foro Socioeducativo haya priorizado. </a:t>
            </a:r>
            <a:endParaRPr lang="es-DO" sz="2000" dirty="0"/>
          </a:p>
          <a:p>
            <a:pPr lvl="1"/>
            <a:r>
              <a:rPr lang="es-DO" sz="2000" dirty="0" smtClean="0"/>
              <a:t>Formular y visibilizar </a:t>
            </a:r>
            <a:r>
              <a:rPr lang="es-ES" sz="2000" b="1" i="1" dirty="0"/>
              <a:t>propuestas</a:t>
            </a:r>
            <a:r>
              <a:rPr lang="es-DO" sz="2000" b="1" i="1" dirty="0"/>
              <a:t> estructuradas, fundamentadas, actualizadas y consensuadas</a:t>
            </a:r>
            <a:r>
              <a:rPr lang="es-DO" sz="2000" dirty="0"/>
              <a:t> sobre </a:t>
            </a:r>
            <a:r>
              <a:rPr lang="es-ES" sz="2000" dirty="0"/>
              <a:t>los aspectos priorizados. </a:t>
            </a:r>
            <a:endParaRPr lang="es-DO" sz="2000" dirty="0"/>
          </a:p>
          <a:p>
            <a:pPr lvl="1"/>
            <a:endParaRPr lang="es-DO" sz="2000" dirty="0"/>
          </a:p>
          <a:p>
            <a:pPr algn="just"/>
            <a:endParaRPr lang="es-DO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73226" cy="14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01030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DO" sz="1800" dirty="0" smtClean="0"/>
              <a:t>   </a:t>
            </a:r>
            <a:endParaRPr lang="es-D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6264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_tradnl" b="1" dirty="0"/>
              <a:t>Algunos desafíos </a:t>
            </a:r>
            <a:endParaRPr lang="es-ES_tradnl" b="1" dirty="0" smtClean="0"/>
          </a:p>
          <a:p>
            <a:pPr marL="0" indent="0" algn="just">
              <a:buNone/>
            </a:pPr>
            <a:endParaRPr lang="es-DO" dirty="0"/>
          </a:p>
          <a:p>
            <a:r>
              <a:rPr lang="es-DO" sz="1800" dirty="0" smtClean="0"/>
              <a:t>El </a:t>
            </a:r>
            <a:r>
              <a:rPr lang="es-DO" sz="1800" b="1" dirty="0"/>
              <a:t>cambio de autoridades educativas </a:t>
            </a:r>
            <a:r>
              <a:rPr lang="es-DO" sz="1800" dirty="0"/>
              <a:t>a partir de agosto del 2016 </a:t>
            </a:r>
            <a:r>
              <a:rPr lang="es-DO" sz="1800" dirty="0" smtClean="0"/>
              <a:t>ha </a:t>
            </a:r>
            <a:r>
              <a:rPr lang="es-DO" sz="1800" dirty="0"/>
              <a:t>limitado el desarrollo de algunas acciones iniciadas en las políticas educativas priorizadas y los cambios que se están impulsando desde el  Foro Socioeducativo.</a:t>
            </a:r>
          </a:p>
          <a:p>
            <a:pPr marL="0" indent="0">
              <a:buNone/>
            </a:pPr>
            <a:endParaRPr lang="es-DO" sz="1800" dirty="0"/>
          </a:p>
          <a:p>
            <a:r>
              <a:rPr lang="es-ES_tradnl" sz="1800" dirty="0"/>
              <a:t>El proceso de conformación y funcionamiento de las </a:t>
            </a:r>
            <a:r>
              <a:rPr lang="es-ES_tradnl" sz="1800" b="1" dirty="0"/>
              <a:t>comisiones de trabajo </a:t>
            </a:r>
            <a:r>
              <a:rPr lang="es-ES_tradnl" sz="1800" dirty="0"/>
              <a:t>ha tomado más tiempo del previsto y ha afectado el desarrollo de algunas actividades planificadas</a:t>
            </a:r>
            <a:r>
              <a:rPr lang="es-ES_tradnl" sz="1800" dirty="0" smtClean="0"/>
              <a:t>.</a:t>
            </a:r>
          </a:p>
          <a:p>
            <a:pPr marL="0" indent="0">
              <a:buNone/>
            </a:pPr>
            <a:endParaRPr lang="es-ES_tradnl" sz="1800" dirty="0" smtClean="0"/>
          </a:p>
          <a:p>
            <a:r>
              <a:rPr lang="es-DO" sz="1800" dirty="0"/>
              <a:t>Diversificar las modalidades en las cuales las capacidades de las </a:t>
            </a:r>
            <a:r>
              <a:rPr lang="es-DO" sz="1800" b="1" dirty="0"/>
              <a:t>instituciones miembros </a:t>
            </a:r>
            <a:r>
              <a:rPr lang="es-DO" sz="1800" dirty="0"/>
              <a:t>sean aprovechadas por el Foro y para que éste se constituya en valor agregado para las instituciones; </a:t>
            </a:r>
          </a:p>
          <a:p>
            <a:endParaRPr lang="es-DO" sz="1800" dirty="0"/>
          </a:p>
          <a:p>
            <a:r>
              <a:rPr lang="es-DO" sz="1800" dirty="0" smtClean="0"/>
              <a:t>Desarrollar </a:t>
            </a:r>
            <a:r>
              <a:rPr lang="es-DO" sz="1800" b="1" dirty="0"/>
              <a:t>planes y estrategias de comunicación </a:t>
            </a:r>
            <a:r>
              <a:rPr lang="es-DO" sz="1800" dirty="0"/>
              <a:t>que le permitan: ampliar las audiencias, obtener mejor respuesta a las convocatorias, mayor presencia en medios de comunicación, relación más fluida con los medios de comunicación, ampliar las visitas y lograr mayor   aprovechamiento de la web y las redes sociales</a:t>
            </a:r>
            <a:r>
              <a:rPr lang="es-DO" sz="1800" dirty="0" smtClean="0"/>
              <a:t>.</a:t>
            </a:r>
          </a:p>
          <a:p>
            <a:pPr marL="0" indent="0">
              <a:buNone/>
            </a:pPr>
            <a:r>
              <a:rPr lang="es-DO" sz="1800" dirty="0" smtClean="0"/>
              <a:t>  </a:t>
            </a:r>
          </a:p>
          <a:p>
            <a:r>
              <a:rPr lang="es-ES_tradnl" sz="1800" dirty="0"/>
              <a:t>Disponer a tiempo de informaciones clave para producir informes; difusión oportuna de resultados de estudios (JEE) para incidir en formulación políticas</a:t>
            </a:r>
            <a:r>
              <a:rPr lang="es-ES_tradnl" sz="1800" dirty="0" smtClean="0"/>
              <a:t>.</a:t>
            </a:r>
          </a:p>
          <a:p>
            <a:pPr marL="0" indent="0">
              <a:buNone/>
            </a:pPr>
            <a:endParaRPr lang="es-ES_tradnl" sz="1800" dirty="0" smtClean="0"/>
          </a:p>
          <a:p>
            <a:r>
              <a:rPr lang="es-DO" sz="1800" dirty="0"/>
              <a:t>Definir y poner en marcha una </a:t>
            </a:r>
            <a:r>
              <a:rPr lang="es-DO" sz="1800" b="1" dirty="0"/>
              <a:t>estrategia de sostenibilidad </a:t>
            </a:r>
            <a:r>
              <a:rPr lang="es-DO" sz="1800" dirty="0"/>
              <a:t>del Foro.</a:t>
            </a:r>
          </a:p>
          <a:p>
            <a:endParaRPr lang="es-DO" sz="1800" dirty="0"/>
          </a:p>
          <a:p>
            <a:pPr marL="0" indent="0">
              <a:buNone/>
            </a:pPr>
            <a:r>
              <a:rPr lang="es-ES_tradnl" sz="1800" dirty="0" smtClean="0"/>
              <a:t> </a:t>
            </a:r>
            <a:endParaRPr lang="es-ES_tradnl" sz="1800" dirty="0"/>
          </a:p>
          <a:p>
            <a:endParaRPr lang="es-DO" sz="1800" dirty="0"/>
          </a:p>
          <a:p>
            <a:pPr algn="just"/>
            <a:endParaRPr lang="es-DO" sz="1800" dirty="0"/>
          </a:p>
          <a:p>
            <a:endParaRPr lang="es-ES_tradnl" sz="1800" dirty="0" smtClean="0"/>
          </a:p>
          <a:p>
            <a:pPr marL="0" indent="0">
              <a:buNone/>
            </a:pPr>
            <a:endParaRPr lang="es-ES_tradnl" sz="1800" dirty="0" smtClean="0"/>
          </a:p>
          <a:p>
            <a:pPr marL="0" indent="0">
              <a:buNone/>
            </a:pPr>
            <a:endParaRPr lang="es-DO" sz="1800" dirty="0"/>
          </a:p>
          <a:p>
            <a:endParaRPr lang="es-DO" sz="1800" dirty="0"/>
          </a:p>
          <a:p>
            <a:pPr algn="just"/>
            <a:endParaRPr lang="es-DO" sz="1800" dirty="0"/>
          </a:p>
        </p:txBody>
      </p:sp>
    </p:spTree>
    <p:extLst>
      <p:ext uri="{BB962C8B-B14F-4D97-AF65-F5344CB8AC3E}">
        <p14:creationId xmlns:p14="http://schemas.microsoft.com/office/powerpoint/2010/main" val="902792897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DO" sz="1800" dirty="0" smtClean="0"/>
              <a:t>   </a:t>
            </a:r>
            <a:endParaRPr lang="es-D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6120680"/>
          </a:xfrm>
        </p:spPr>
        <p:txBody>
          <a:bodyPr>
            <a:normAutofit/>
          </a:bodyPr>
          <a:lstStyle/>
          <a:p>
            <a:r>
              <a:rPr lang="es-DO" sz="1800" dirty="0"/>
              <a:t>Agilizar el envío de las transferencias del FRESCE para desarrollar las actividades en el tiempo previsto. </a:t>
            </a:r>
          </a:p>
          <a:p>
            <a:endParaRPr lang="es-DO" sz="1800" dirty="0"/>
          </a:p>
          <a:p>
            <a:r>
              <a:rPr lang="es-DO" sz="1800" dirty="0"/>
              <a:t>Disponer a tiempo de los formatos,  orientaciones, documentos que apoyan la elaboración de propuestas y presupuestos, así como los informes narrativos (trimestrales y semestrales) y financieros para garantizar la entrega  de dichos productos en los tiempos establecidos. </a:t>
            </a:r>
          </a:p>
          <a:p>
            <a:pPr marL="0" indent="0">
              <a:buNone/>
            </a:pPr>
            <a:endParaRPr lang="es-DO" sz="1800" dirty="0"/>
          </a:p>
          <a:p>
            <a:r>
              <a:rPr lang="es-DO" sz="1800" dirty="0"/>
              <a:t>La mayoría de los documentos producidos por la CME son enviados en inglés y posteriormente en </a:t>
            </a:r>
            <a:r>
              <a:rPr lang="es-DO" sz="1800" dirty="0" smtClean="0"/>
              <a:t>español, </a:t>
            </a:r>
            <a:r>
              <a:rPr lang="es-DO" sz="1800" dirty="0"/>
              <a:t>lo que implica ciertos retrasos en el desarrollo de los </a:t>
            </a:r>
            <a:r>
              <a:rPr lang="es-DO" sz="1800" dirty="0" smtClean="0"/>
              <a:t>trabajos.  </a:t>
            </a:r>
          </a:p>
          <a:p>
            <a:endParaRPr lang="es-DO" sz="1800" dirty="0"/>
          </a:p>
          <a:p>
            <a:pPr algn="just"/>
            <a:endParaRPr lang="es-DO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66" y="5661248"/>
            <a:ext cx="1445234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98767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3366FF"/>
                </a:solidFill>
              </a:rPr>
              <a:t>Contenido</a:t>
            </a:r>
            <a:endParaRPr lang="es-ES_tradnl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DO" dirty="0"/>
              <a:t>OBJETIVOS </a:t>
            </a:r>
            <a:r>
              <a:rPr lang="es-DO" dirty="0" smtClean="0"/>
              <a:t>PROGRAMÁTICOS</a:t>
            </a:r>
            <a:endParaRPr lang="es-DO" dirty="0"/>
          </a:p>
          <a:p>
            <a:pPr marL="571500" indent="-571500">
              <a:buFont typeface="+mj-lt"/>
              <a:buAutoNum type="romanUcPeriod"/>
            </a:pPr>
            <a:r>
              <a:rPr lang="es-DO" dirty="0" smtClean="0"/>
              <a:t>RESULTADOS ESPERADOS</a:t>
            </a:r>
          </a:p>
          <a:p>
            <a:pPr marL="571500" indent="-571500">
              <a:buFont typeface="+mj-lt"/>
              <a:buAutoNum type="romanUcPeriod"/>
            </a:pPr>
            <a:r>
              <a:rPr lang="es-DO" dirty="0" smtClean="0"/>
              <a:t>ESTRATEGIAS </a:t>
            </a:r>
          </a:p>
          <a:p>
            <a:pPr marL="571500" indent="-571500">
              <a:buFont typeface="+mj-lt"/>
              <a:buAutoNum type="romanUcPeriod"/>
            </a:pPr>
            <a:r>
              <a:rPr lang="es-ES_tradnl" altLang="es-DO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PRINCIPALES </a:t>
            </a:r>
            <a:r>
              <a:rPr lang="es-ES_tradnl" altLang="es-DO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ACTIVIDADES </a:t>
            </a:r>
            <a:r>
              <a:rPr lang="es-ES_tradnl" altLang="es-DO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Y LOGROS </a:t>
            </a:r>
            <a:endParaRPr lang="es-DO" altLang="es-DO" dirty="0" smtClean="0"/>
          </a:p>
          <a:p>
            <a:pPr marL="571500" indent="-571500">
              <a:buFont typeface="+mj-lt"/>
              <a:buAutoNum type="romanUcPeriod"/>
            </a:pPr>
            <a:r>
              <a:rPr lang="es-DO" dirty="0" smtClean="0"/>
              <a:t>RETOS Y DESAF</a:t>
            </a:r>
            <a:r>
              <a:rPr lang="es-DO" dirty="0" smtClean="0"/>
              <a:t>ÍOS</a:t>
            </a:r>
          </a:p>
        </p:txBody>
      </p:sp>
    </p:spTree>
    <p:extLst>
      <p:ext uri="{BB962C8B-B14F-4D97-AF65-F5344CB8AC3E}">
        <p14:creationId xmlns:p14="http://schemas.microsoft.com/office/powerpoint/2010/main" val="2361835086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es-DO" sz="1800" dirty="0" smtClean="0"/>
              <a:t>   </a:t>
            </a:r>
            <a:endParaRPr lang="es-DO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DO" i="1" dirty="0" smtClean="0"/>
          </a:p>
          <a:p>
            <a:pPr marL="0" indent="0" algn="just">
              <a:buNone/>
            </a:pPr>
            <a:endParaRPr lang="es-DO" i="1" dirty="0"/>
          </a:p>
          <a:p>
            <a:pPr marL="0" indent="0" algn="just">
              <a:buNone/>
            </a:pPr>
            <a:endParaRPr lang="es-DO" i="1" dirty="0" smtClean="0"/>
          </a:p>
          <a:p>
            <a:pPr marL="0" indent="0" algn="just">
              <a:buNone/>
            </a:pPr>
            <a:endParaRPr lang="es-DO" i="1" dirty="0"/>
          </a:p>
          <a:p>
            <a:pPr marL="0" indent="0" algn="r">
              <a:buNone/>
            </a:pPr>
            <a:r>
              <a:rPr lang="es-DO" i="1" dirty="0" smtClean="0"/>
              <a:t>MUCHAS </a:t>
            </a:r>
            <a:r>
              <a:rPr lang="es-DO" i="1" dirty="0" smtClean="0"/>
              <a:t>GRACIAS!</a:t>
            </a:r>
            <a:r>
              <a:rPr lang="es-DO" i="1" dirty="0" smtClean="0"/>
              <a:t>!</a:t>
            </a:r>
            <a:endParaRPr lang="es-DO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68882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sz="3600" b="1" dirty="0" smtClean="0">
                <a:solidFill>
                  <a:srgbClr val="3366FF"/>
                </a:solidFill>
              </a:rPr>
              <a:t>I. OBJETIVOS PROGRAMÁTICOS</a:t>
            </a:r>
            <a:r>
              <a:rPr lang="es-DO" b="1" dirty="0"/>
              <a:t/>
            </a:r>
            <a:br>
              <a:rPr lang="es-DO" b="1" dirty="0"/>
            </a:br>
            <a:endParaRPr lang="es-ES_trad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60473"/>
              </p:ext>
            </p:extLst>
          </p:nvPr>
        </p:nvGraphicFramePr>
        <p:xfrm>
          <a:off x="323528" y="1309915"/>
          <a:ext cx="8345129" cy="535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71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s-DO" b="1" dirty="0" smtClean="0">
                <a:solidFill>
                  <a:srgbClr val="3366FF"/>
                </a:solidFill>
              </a:rPr>
              <a:t>II.	RESULTADOS ESPERADOS</a:t>
            </a:r>
          </a:p>
          <a:p>
            <a:pPr marL="0" indent="0">
              <a:buNone/>
            </a:pPr>
            <a:endParaRPr lang="es-DO" dirty="0"/>
          </a:p>
          <a:p>
            <a:pPr marL="0" indent="0">
              <a:buNone/>
            </a:pPr>
            <a:r>
              <a:rPr lang="es-DO" sz="1800" dirty="0"/>
              <a:t>1.1.  Seis </a:t>
            </a:r>
            <a:r>
              <a:rPr lang="es-DO" sz="1800" b="1" dirty="0"/>
              <a:t>boletines producidos y difundidos </a:t>
            </a:r>
            <a:r>
              <a:rPr lang="es-DO" sz="1800" dirty="0"/>
              <a:t>por el Foro son utilizados </a:t>
            </a:r>
            <a:r>
              <a:rPr lang="es-DO" sz="1800" dirty="0" smtClean="0"/>
              <a:t>para </a:t>
            </a:r>
            <a:r>
              <a:rPr lang="es-DO" sz="1800" dirty="0"/>
              <a:t>impulsar medidas orientadas a mejorar políticas educativas, así como para </a:t>
            </a:r>
            <a:r>
              <a:rPr lang="es-DO" sz="1800" b="1" dirty="0"/>
              <a:t>promover el cumplimiento de los compromisos del país </a:t>
            </a:r>
            <a:r>
              <a:rPr lang="es-DO" sz="1800" dirty="0"/>
              <a:t>con el gasto en educación principalmente en la Estrategia Nacional de Desarrollo y en la Declaración de </a:t>
            </a:r>
            <a:r>
              <a:rPr lang="es-DO" sz="1800" dirty="0" smtClean="0"/>
              <a:t>Lima </a:t>
            </a:r>
          </a:p>
          <a:p>
            <a:pPr marL="0" indent="0">
              <a:buNone/>
            </a:pPr>
            <a:endParaRPr lang="es-DO" sz="1800" dirty="0" smtClean="0"/>
          </a:p>
          <a:p>
            <a:pPr marL="0" indent="0">
              <a:buNone/>
            </a:pPr>
            <a:r>
              <a:rPr lang="es-DO" sz="1800" dirty="0" smtClean="0"/>
              <a:t>2.1</a:t>
            </a:r>
            <a:r>
              <a:rPr lang="es-DO" sz="1800" dirty="0"/>
              <a:t>.   </a:t>
            </a:r>
            <a:r>
              <a:rPr lang="es-DO" sz="1800" b="1" dirty="0"/>
              <a:t>Medidas tomadas por instituciones públicas orientadas a mejorar la calidad del gasto, la igualdad, la inclusión, la calidad y el aprendizaje </a:t>
            </a:r>
            <a:r>
              <a:rPr lang="es-DO" sz="1800" dirty="0"/>
              <a:t>en la educación dominicana, enfocadas en las políticas priorizadas  y contenidos de las demandas seleccionados.   </a:t>
            </a:r>
          </a:p>
          <a:p>
            <a:pPr marL="0" indent="0">
              <a:buNone/>
            </a:pPr>
            <a:endParaRPr lang="es-DO" sz="1800" dirty="0" smtClean="0"/>
          </a:p>
          <a:p>
            <a:pPr marL="0" indent="0">
              <a:buNone/>
            </a:pPr>
            <a:r>
              <a:rPr lang="es-DO" sz="1800" dirty="0" smtClean="0"/>
              <a:t>3.1</a:t>
            </a:r>
            <a:r>
              <a:rPr lang="es-DO" sz="1800" dirty="0"/>
              <a:t>.   El Foro Socioeducativo </a:t>
            </a:r>
            <a:r>
              <a:rPr lang="es-DO" sz="1800" b="1" dirty="0"/>
              <a:t>amplia el marco de instituciones y espacios con los cuales se relaciona </a:t>
            </a:r>
            <a:r>
              <a:rPr lang="es-DO" sz="1800" dirty="0"/>
              <a:t>a nivel nacional e internacional y fortalece su capacidad de aporte en estas  instituciones y espacios.</a:t>
            </a:r>
          </a:p>
          <a:p>
            <a:pPr marL="0" indent="0">
              <a:buNone/>
            </a:pPr>
            <a:endParaRPr lang="es-DO" sz="1800" dirty="0" smtClean="0"/>
          </a:p>
          <a:p>
            <a:pPr marL="0" indent="0">
              <a:buNone/>
            </a:pPr>
            <a:r>
              <a:rPr lang="es-DO" sz="1800" dirty="0" smtClean="0"/>
              <a:t>4.1</a:t>
            </a:r>
            <a:r>
              <a:rPr lang="es-DO" sz="1800" dirty="0"/>
              <a:t>.  El Foro Socioeducativo </a:t>
            </a:r>
            <a:r>
              <a:rPr lang="es-DO" sz="1800" b="1" dirty="0"/>
              <a:t>fortalece su rol de incidir en la  calidad del gasto, la igualdad, la inclusión, la calidad y el aprendizaje en la educación dominicana.</a:t>
            </a:r>
          </a:p>
          <a:p>
            <a:pPr lvl="0"/>
            <a:endParaRPr lang="es-DO" sz="1800" dirty="0" smtClean="0">
              <a:solidFill>
                <a:prstClr val="black"/>
              </a:solidFill>
            </a:endParaRPr>
          </a:p>
          <a:p>
            <a:endParaRPr lang="es-DO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7555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26143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es-DO" b="1" dirty="0" smtClean="0">
                <a:solidFill>
                  <a:srgbClr val="3366FF"/>
                </a:solidFill>
              </a:rPr>
              <a:t>III.	ESTRATEGIAS</a:t>
            </a:r>
            <a:endParaRPr lang="es-DO" dirty="0" smtClean="0">
              <a:solidFill>
                <a:srgbClr val="3366FF"/>
              </a:solidFill>
            </a:endParaRPr>
          </a:p>
          <a:p>
            <a:endParaRPr lang="es-DO" sz="1800" dirty="0" smtClean="0"/>
          </a:p>
          <a:p>
            <a:pPr marL="0" indent="0">
              <a:buNone/>
            </a:pPr>
            <a:r>
              <a:rPr lang="es-DO" sz="2000" dirty="0" smtClean="0"/>
              <a:t>1.1</a:t>
            </a:r>
            <a:r>
              <a:rPr lang="es-DO" sz="2000" dirty="0" smtClean="0"/>
              <a:t>. Monitoreo </a:t>
            </a:r>
            <a:r>
              <a:rPr lang="es-DO" sz="2000" dirty="0"/>
              <a:t>del presupuesto en  educación. </a:t>
            </a:r>
            <a:endParaRPr lang="es-DO" sz="2000" dirty="0" smtClean="0"/>
          </a:p>
          <a:p>
            <a:pPr marL="0" indent="0">
              <a:buNone/>
            </a:pPr>
            <a:endParaRPr lang="es-DO" sz="2000" dirty="0"/>
          </a:p>
          <a:p>
            <a:pPr marL="0" indent="0">
              <a:buNone/>
            </a:pPr>
            <a:r>
              <a:rPr lang="es-DO" sz="2000" dirty="0"/>
              <a:t>2.1.   Participación del Foro Socioeducativo en el sistema educativo con </a:t>
            </a:r>
            <a:r>
              <a:rPr lang="es-DO" sz="2000" b="1" dirty="0"/>
              <a:t>posicionamientos que incluyen propuestas</a:t>
            </a:r>
            <a:r>
              <a:rPr lang="es-DO" sz="2000" dirty="0"/>
              <a:t> orientadas a  promover un  sistema educativo altamente equitativo, inclusivo y de calidad para todos y todas.</a:t>
            </a:r>
          </a:p>
          <a:p>
            <a:pPr marL="0" indent="0">
              <a:buNone/>
            </a:pPr>
            <a:r>
              <a:rPr lang="es-DO" sz="2000" dirty="0" smtClean="0"/>
              <a:t>2.2</a:t>
            </a:r>
            <a:r>
              <a:rPr lang="es-DO" sz="2000" dirty="0"/>
              <a:t>.  </a:t>
            </a:r>
            <a:r>
              <a:rPr lang="es-DO" sz="2000" b="1" dirty="0"/>
              <a:t>Generación de información para  fortalecer el diálogo informado </a:t>
            </a:r>
            <a:r>
              <a:rPr lang="es-DO" sz="2000" dirty="0"/>
              <a:t>y contribuir a mejorar las políticas educativas priorizadas y cómo trabajan en conjunto. </a:t>
            </a:r>
          </a:p>
          <a:p>
            <a:pPr marL="0" indent="0">
              <a:buNone/>
            </a:pPr>
            <a:r>
              <a:rPr lang="es-DO" sz="2000" dirty="0" smtClean="0"/>
              <a:t>3.1</a:t>
            </a:r>
            <a:r>
              <a:rPr lang="es-DO" sz="2000" dirty="0"/>
              <a:t>.  </a:t>
            </a:r>
            <a:r>
              <a:rPr lang="es-DO" sz="2000" b="1" dirty="0"/>
              <a:t>Sensibilización  a actores clave de la sociedad civil</a:t>
            </a:r>
            <a:r>
              <a:rPr lang="es-DO" sz="2000" dirty="0"/>
              <a:t> sobre el derecho  a la educación y las responsabilidades del gobiernos y otros actores para el cumplimiento de este derecho.</a:t>
            </a:r>
          </a:p>
          <a:p>
            <a:pPr marL="0" indent="0">
              <a:buNone/>
            </a:pPr>
            <a:r>
              <a:rPr lang="es-DO" sz="2000" dirty="0"/>
              <a:t>3.2.  </a:t>
            </a:r>
            <a:r>
              <a:rPr lang="es-DO" sz="2000" b="1" dirty="0"/>
              <a:t>Participación del FSE en espacios nacionales de seguimiento a la educación con propuestas</a:t>
            </a:r>
            <a:r>
              <a:rPr lang="es-DO" sz="2000" dirty="0"/>
              <a:t> para mejorar la financiación, igualdad,  inclusión, calidad y aprendizajes en la educación dominicana y la implementación de sistemas de monitoreo y seguimiento a la educación, basados en evidencias.</a:t>
            </a:r>
          </a:p>
          <a:p>
            <a:endParaRPr lang="es-D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883"/>
            <a:ext cx="147565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98989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883"/>
            <a:ext cx="147565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9" y="172084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400" dirty="0"/>
              <a:t>3.3.  </a:t>
            </a:r>
            <a:r>
              <a:rPr lang="es-DO" sz="2400" b="1" dirty="0"/>
              <a:t>Fortalecimiento de la presencia del Foro en espacios internacionales </a:t>
            </a:r>
            <a:r>
              <a:rPr lang="es-DO" sz="2400" dirty="0"/>
              <a:t>de seguimiento al derecho a la educación. </a:t>
            </a:r>
            <a:endParaRPr lang="es-DO" sz="2400" dirty="0" smtClean="0"/>
          </a:p>
          <a:p>
            <a:endParaRPr lang="es-DO" sz="2400" dirty="0"/>
          </a:p>
          <a:p>
            <a:r>
              <a:rPr lang="es-DO" sz="2400" dirty="0"/>
              <a:t>3.4.   Fortalecida la </a:t>
            </a:r>
            <a:r>
              <a:rPr lang="es-DO" sz="2400" b="1" dirty="0"/>
              <a:t>capacidad de la sociedad civil para ejercer veeduría</a:t>
            </a:r>
            <a:r>
              <a:rPr lang="es-DO" sz="2400" dirty="0"/>
              <a:t> y hacer incidencia en educación.</a:t>
            </a:r>
          </a:p>
          <a:p>
            <a:endParaRPr lang="es-DO" sz="2400" dirty="0" smtClean="0"/>
          </a:p>
          <a:p>
            <a:r>
              <a:rPr lang="es-DO" sz="2400" dirty="0" smtClean="0"/>
              <a:t>4.1</a:t>
            </a:r>
            <a:r>
              <a:rPr lang="es-DO" sz="2400" dirty="0"/>
              <a:t>.  </a:t>
            </a:r>
            <a:r>
              <a:rPr lang="es-DO" sz="2400" b="1" dirty="0"/>
              <a:t>Cumplimiento de las políticas </a:t>
            </a:r>
            <a:r>
              <a:rPr lang="es-DO" sz="2400" dirty="0"/>
              <a:t>del Foro Socioeducativo</a:t>
            </a:r>
          </a:p>
          <a:p>
            <a:endParaRPr lang="es-DO" sz="2400" dirty="0" smtClean="0"/>
          </a:p>
          <a:p>
            <a:r>
              <a:rPr lang="es-DO" sz="2400" dirty="0" smtClean="0"/>
              <a:t>4.2</a:t>
            </a:r>
            <a:r>
              <a:rPr lang="es-DO" sz="2400" dirty="0"/>
              <a:t>.  Seguimiento al Plan Estratégico 2016 – 2018  del Foro Socioeducativo. </a:t>
            </a:r>
          </a:p>
          <a:p>
            <a:endParaRPr lang="es-DO" sz="2400" dirty="0" smtClean="0"/>
          </a:p>
          <a:p>
            <a:r>
              <a:rPr lang="es-DO" sz="2400" dirty="0" smtClean="0"/>
              <a:t>4.3</a:t>
            </a:r>
            <a:r>
              <a:rPr lang="es-DO" sz="2400" dirty="0"/>
              <a:t>.  Fortalecimiento de la capacidad de captación de recursos desde diversas fuentes.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56166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200" b="1" dirty="0" smtClean="0">
                <a:solidFill>
                  <a:srgbClr val="3366FF"/>
                </a:solidFill>
              </a:rPr>
              <a:t>III. ESTRATEGIAS (Cont.)</a:t>
            </a:r>
            <a:endParaRPr lang="es-DO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1624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259632" cy="14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4064880"/>
            <a:ext cx="8514184" cy="85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DO" sz="2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DO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DO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s-ES_tradnl" altLang="es-DO" sz="28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       </a:t>
            </a:r>
            <a:r>
              <a:rPr lang="es-ES_tradnl" altLang="es-DO" sz="3600" b="1" dirty="0" smtClean="0">
                <a:solidFill>
                  <a:srgbClr val="3366FF"/>
                </a:solidFill>
                <a:latin typeface="+mj-lt"/>
                <a:ea typeface="Calibri" pitchFamily="34" charset="0"/>
                <a:cs typeface="Calibri" pitchFamily="34" charset="0"/>
              </a:rPr>
              <a:t>IV. P</a:t>
            </a:r>
            <a:r>
              <a:rPr kumimoji="0" lang="es-ES_tradnl" altLang="es-DO" sz="3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RINCIPALES ACTIVIDADES, AVANCES Y LOGROS</a:t>
            </a:r>
            <a:r>
              <a:rPr kumimoji="0" lang="es-ES_tradnl" altLang="es-DO" sz="3600" b="1" i="0" u="none" strike="noStrike" cap="none" normalizeH="0" dirty="0" smtClean="0">
                <a:ln>
                  <a:noFill/>
                </a:ln>
                <a:solidFill>
                  <a:srgbClr val="3366FF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s-ES_tradnl" altLang="es-DO" sz="36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2016</a:t>
            </a:r>
            <a:endParaRPr kumimoji="0" lang="es-DO" altLang="es-DO" sz="3600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3638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algn="l">
              <a:buFont typeface="Wingdings" charset="2"/>
              <a:buChar char="u"/>
            </a:pP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/>
              <a:t/>
            </a:r>
            <a:br>
              <a:rPr lang="es-DO" sz="1800" b="1" dirty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/>
              <a:t/>
            </a:r>
            <a:br>
              <a:rPr lang="es-DO" sz="1800" b="1" dirty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/>
              <a:t/>
            </a:r>
            <a:br>
              <a:rPr lang="es-DO" sz="1800" b="1" dirty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/>
              <a:t/>
            </a:r>
            <a:br>
              <a:rPr lang="es-DO" sz="1800" b="1" dirty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 smtClean="0">
                <a:solidFill>
                  <a:srgbClr val="3366FF"/>
                </a:solidFill>
              </a:rPr>
              <a:t>Objetivo </a:t>
            </a:r>
            <a:r>
              <a:rPr lang="es-DO" sz="1800" b="1" dirty="0">
                <a:solidFill>
                  <a:srgbClr val="3366FF"/>
                </a:solidFill>
              </a:rPr>
              <a:t>programático 1:</a:t>
            </a:r>
            <a:r>
              <a:rPr lang="es-DO" sz="1800" b="1" dirty="0"/>
              <a:t>  </a:t>
            </a:r>
            <a:r>
              <a:rPr lang="es-DO" sz="1800" dirty="0"/>
              <a:t>Mantener un flujo de información sobre el presupuesto de educación que sirva de base para impulsar acciones dirigidas  a  mejorar la calidad del gasto , la igualdad, la inclusión, la calidad y el aprendizaje en la  </a:t>
            </a:r>
            <a:r>
              <a:rPr lang="es-DO" sz="1800" dirty="0" smtClean="0"/>
              <a:t>educación dominicana.</a:t>
            </a:r>
            <a:r>
              <a:rPr lang="es-DO" sz="1800" b="1" dirty="0"/>
              <a:t/>
            </a:r>
            <a:br>
              <a:rPr lang="es-DO" sz="1800" b="1" dirty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 smtClean="0"/>
              <a:t>- </a:t>
            </a:r>
            <a:r>
              <a:rPr lang="es-DO" sz="1800" dirty="0" smtClean="0"/>
              <a:t>Boletín </a:t>
            </a:r>
            <a:r>
              <a:rPr lang="es-DO" sz="1800" dirty="0" smtClean="0"/>
              <a:t>No. 15 sobre “Monitoreo a la ejecución presupuestaria del MINERD en 2015 y perfil </a:t>
            </a:r>
            <a:r>
              <a:rPr lang="es-DO" sz="1800" dirty="0"/>
              <a:t>del presupuesto del 2016” en alianza con Ciudad Alternativa y la Fundación InteRed. </a:t>
            </a:r>
            <a:r>
              <a:rPr lang="es-DO" sz="1800" dirty="0" smtClean="0"/>
              <a:t/>
            </a:r>
            <a:br>
              <a:rPr lang="es-DO" sz="1800" dirty="0" smtClean="0"/>
            </a:br>
            <a:r>
              <a:rPr lang="es-DO" sz="1800" dirty="0"/>
              <a:t/>
            </a:r>
            <a:br>
              <a:rPr lang="es-DO" sz="1800" dirty="0"/>
            </a:br>
            <a:r>
              <a:rPr lang="es-DO" sz="1800" dirty="0" smtClean="0"/>
              <a:t>- Boletín </a:t>
            </a:r>
            <a:r>
              <a:rPr lang="es-DO" sz="1800" dirty="0"/>
              <a:t>No. 16 “Comportamiento de los indicadores de resultados educativos del período 2013-2015 y monitoreo a la ejecución  presupuestaria del MINERD del primer semestre del año 2016”,  en alianza con Ciudad Alternativa y la Fundación InteRed.</a:t>
            </a:r>
            <a:br>
              <a:rPr lang="es-DO" sz="1800" dirty="0"/>
            </a:br>
            <a:r>
              <a:rPr lang="es-DO" sz="1800" dirty="0" smtClean="0"/>
              <a:t/>
            </a:r>
            <a:br>
              <a:rPr lang="es-DO" sz="1800" dirty="0" smtClean="0"/>
            </a:br>
            <a:r>
              <a:rPr lang="es-DO" sz="1800" dirty="0" smtClean="0"/>
              <a:t>-Presepresentados a la sociedad civil y a la </a:t>
            </a:r>
            <a:r>
              <a:rPr lang="es-DO" sz="1800" dirty="0"/>
              <a:t>Cámara de Diputados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1426"/>
            <a:ext cx="1259632" cy="14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 Marcador de contenido" descr="C:\Users\honey\Desktop\FORO SOCIOEDUCATIVO 2016 ESCRITORIO 3nov\Boletin 15\Presentacion Boletin No. 15 - 22 de Junio\Invitación para presentación Boletín 15.jpg"/>
          <p:cNvPicPr>
            <a:picLocks noGrp="1"/>
          </p:cNvPicPr>
          <p:nvPr>
            <p:ph idx="1"/>
          </p:nvPr>
        </p:nvPicPr>
        <p:blipFill>
          <a:blip r:embed="rId3"/>
          <a:srcRect t="4109" b="4109"/>
          <a:stretch>
            <a:fillRect/>
          </a:stretch>
        </p:blipFill>
        <p:spPr bwMode="auto">
          <a:xfrm>
            <a:off x="611560" y="3789040"/>
            <a:ext cx="3744416" cy="28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 descr="C:\Users\honey\Desktop\FORO SOCIOEDUCATIVO 2016 ESCRITORIO 3nov\Boletin 15\Fotos\WhatsApp-Image-20160622 (7)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789040"/>
            <a:ext cx="39604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553872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850106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 smtClean="0"/>
              <a:t/>
            </a:r>
            <a:br>
              <a:rPr lang="es-DO" sz="1800" b="1" dirty="0" smtClean="0"/>
            </a:br>
            <a:r>
              <a:rPr lang="es-DO" sz="1800" b="1" dirty="0" smtClean="0">
                <a:solidFill>
                  <a:srgbClr val="3366FF"/>
                </a:solidFill>
              </a:rPr>
              <a:t>OBJETIVO </a:t>
            </a:r>
            <a:r>
              <a:rPr lang="es-DO" sz="1800" b="1" dirty="0">
                <a:solidFill>
                  <a:srgbClr val="3366FF"/>
                </a:solidFill>
              </a:rPr>
              <a:t>PROGRAMÁTICO 2</a:t>
            </a:r>
            <a:r>
              <a:rPr lang="es-DO" sz="1800" b="1" dirty="0"/>
              <a:t>:</a:t>
            </a:r>
            <a:r>
              <a:rPr lang="es-DO" sz="1800" dirty="0"/>
              <a:t> Generar  información y  presentar propuestas para políticas educativas priorizadas, que contribuyan para que el gobierno y actores clave cumplan su  responsabilidad de </a:t>
            </a:r>
            <a:r>
              <a:rPr lang="es-DO" sz="1800" dirty="0" smtClean="0"/>
              <a:t>garantizar el derecho a la educación como promotor de los demás derechos.   </a:t>
            </a:r>
            <a:r>
              <a:rPr lang="es-DO" sz="3200" dirty="0" smtClean="0"/>
              <a:t/>
            </a:r>
            <a:br>
              <a:rPr lang="es-DO" sz="3200" dirty="0" smtClean="0"/>
            </a:br>
            <a:endParaRPr lang="es-D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1" y="1700808"/>
            <a:ext cx="7851409" cy="47525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_tradnl" sz="1800" dirty="0" smtClean="0"/>
              <a:t>Estudio </a:t>
            </a:r>
            <a:r>
              <a:rPr lang="es-ES_tradnl" sz="1800" dirty="0" smtClean="0"/>
              <a:t>realizado </a:t>
            </a:r>
            <a:r>
              <a:rPr lang="es-ES_tradnl" sz="1800" dirty="0"/>
              <a:t>en alianza con Ciudad </a:t>
            </a:r>
            <a:r>
              <a:rPr lang="es-ES_tradnl" sz="1800" dirty="0" err="1" smtClean="0"/>
              <a:t>Alternativasobre</a:t>
            </a:r>
            <a:r>
              <a:rPr lang="es-ES_tradnl" sz="1800" dirty="0" smtClean="0"/>
              <a:t> </a:t>
            </a:r>
            <a:r>
              <a:rPr lang="es-DO" sz="1800" dirty="0" smtClean="0"/>
              <a:t>la </a:t>
            </a:r>
            <a:r>
              <a:rPr lang="es-DO" sz="1800" dirty="0"/>
              <a:t>Jornada Escolar </a:t>
            </a:r>
            <a:r>
              <a:rPr lang="es-DO" sz="1800" dirty="0" smtClean="0"/>
              <a:t>Extendida. </a:t>
            </a:r>
            <a:endParaRPr lang="es-DO" sz="1800" dirty="0" smtClean="0"/>
          </a:p>
          <a:p>
            <a:pPr marL="0" indent="0">
              <a:buNone/>
            </a:pPr>
            <a:endParaRPr lang="es-DO" sz="1800" dirty="0" smtClean="0"/>
          </a:p>
          <a:p>
            <a:pPr marL="0" indent="0">
              <a:buNone/>
            </a:pPr>
            <a:r>
              <a:rPr lang="es-DO" sz="1800" dirty="0" smtClean="0"/>
              <a:t>- </a:t>
            </a:r>
            <a:r>
              <a:rPr lang="es-DO" sz="1800" dirty="0" smtClean="0"/>
              <a:t>Presentación </a:t>
            </a:r>
            <a:r>
              <a:rPr lang="es-DO" sz="1800" dirty="0" smtClean="0"/>
              <a:t>en </a:t>
            </a:r>
            <a:r>
              <a:rPr lang="es-DO" sz="1800" dirty="0"/>
              <a:t>el interior del país con la participación de autoridades educativas y actores escolares. </a:t>
            </a:r>
          </a:p>
          <a:p>
            <a:pPr marL="0" indent="0">
              <a:buNone/>
            </a:pPr>
            <a:endParaRPr lang="es-DO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523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 Marcador de contenido" descr="C:\Users\honey\Downloads\invitacion JEE 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58579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162674"/>
      </p:ext>
    </p:extLst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mato para presentacion 2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para presentacion 2</Template>
  <TotalTime>6049</TotalTime>
  <Words>1272</Words>
  <Application>Microsoft Macintosh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Formato para presentacion 2</vt:lpstr>
      <vt:lpstr>Principales actividades, avances, logros, retos y desafíos del Foro Socioeducativo de República Dominicana en el 2016</vt:lpstr>
      <vt:lpstr>Contenido</vt:lpstr>
      <vt:lpstr>I. OBJETIVOS PROGRAMÁTICOS </vt:lpstr>
      <vt:lpstr>PowerPoint Presentation</vt:lpstr>
      <vt:lpstr>PowerPoint Presentation</vt:lpstr>
      <vt:lpstr>PowerPoint Presentation</vt:lpstr>
      <vt:lpstr>PowerPoint Presentation</vt:lpstr>
      <vt:lpstr>         Objetivo programático 1:  Mantener un flujo de información sobre el presupuesto de educación que sirva de base para impulsar acciones dirigidas  a  mejorar la calidad del gasto , la igualdad, la inclusión, la calidad y el aprendizaje en la  educación dominicana.  - Boletín No. 15 sobre “Monitoreo a la ejecución presupuestaria del MINERD en 2015 y perfil del presupuesto del 2016” en alianza con Ciudad Alternativa y la Fundación InteRed.   - Boletín No. 16 “Comportamiento de los indicadores de resultados educativos del período 2013-2015 y monitoreo a la ejecución  presupuestaria del MINERD del primer semestre del año 2016”,  en alianza con Ciudad Alternativa y la Fundación InteRed.  -Presepresentados a la sociedad civil y a la Cámara de Diputados </vt:lpstr>
      <vt:lpstr>  OBJETIVO PROGRAMÁTICO 2: Generar  información y  presentar propuestas para políticas educativas priorizadas, que contribuyan para que el gobierno y actores clave cumplan su  responsabilidad de garantizar el derecho a la educación como promotor de los demás derechos.    </vt:lpstr>
      <vt:lpstr>PowerPoint Presentation</vt:lpstr>
      <vt:lpstr>PowerPoint Presentation</vt:lpstr>
      <vt:lpstr>PowerPoint Presentation</vt:lpstr>
      <vt:lpstr>OBJETIVO PROGRAMATICO 3: Ampliar la cobertura de actores del sistema educativo y otros actores clave  y fortalecer el impacto de las acciones de información, educación y sensibilización que realiza el Foro. </vt:lpstr>
      <vt:lpstr>Fortalecimiento del rol del FSE en espacios de seguimiento a la educación: IDEC, Compromiso Político y Social por la Educación, Pacto Nacional para la Reforma Educativa : incorporación de estudios y recomendaciones en documentos claves para formulación de políticas públicas.  </vt:lpstr>
      <vt:lpstr>OBJETIVO PROGRAMÁTICO 4: Fortalecer las capacidades del Foro Socioeducativo en cuanto a sostenibilidad y cumplimiento de sus políticas para garantizar su incidencia en la calidad del gasto, la igualdad, la inclusión, la calidad y el aprendizaje en la educación dominicana.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Odile Camilo</cp:lastModifiedBy>
  <cp:revision>186</cp:revision>
  <dcterms:created xsi:type="dcterms:W3CDTF">2014-10-27T14:19:05Z</dcterms:created>
  <dcterms:modified xsi:type="dcterms:W3CDTF">2016-11-09T19:37:30Z</dcterms:modified>
</cp:coreProperties>
</file>